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45.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comments/comment1.xml" ContentType="application/vnd.openxmlformats-officedocument.presentationml.comments+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303" r:id="rId5"/>
    <p:sldId id="261" r:id="rId6"/>
    <p:sldId id="262" r:id="rId7"/>
    <p:sldId id="30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8" r:id="rId45"/>
    <p:sldId id="309" r:id="rId46"/>
    <p:sldId id="301" r:id="rId47"/>
    <p:sldId id="304" r:id="rId48"/>
    <p:sldId id="305" r:id="rId49"/>
    <p:sldId id="30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ahl" initials="MP" lastIdx="11" clrIdx="0">
    <p:extLst>
      <p:ext uri="{19B8F6BF-5375-455C-9EA6-DF929625EA0E}">
        <p15:presenceInfo xmlns:p15="http://schemas.microsoft.com/office/powerpoint/2012/main" userId="Megan Pahl" providerId="None"/>
      </p:ext>
    </p:extLst>
  </p:cmAuthor>
  <p:cmAuthor id="2" name="Franca, Eric" initials="FE" lastIdx="5" clrIdx="1">
    <p:extLst>
      <p:ext uri="{19B8F6BF-5375-455C-9EA6-DF929625EA0E}">
        <p15:presenceInfo xmlns:p15="http://schemas.microsoft.com/office/powerpoint/2012/main" userId="S::Eric.Franca@fda.gov::3d2e98a7-6086-46e1-8212-5b95990b6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353EA-1DC7-4649-A77F-4341631BB660}" v="6" dt="2021-05-25T17:26:3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80" d="100"/>
          <a:sy n="80"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AB583E27-A88A-4C84-BA6D-6C7ED4A3890E}"/>
    <pc:docChg chg="undo custSel modSld">
      <pc:chgData name="Franca, Eric" userId="3d2e98a7-6086-46e1-8212-5b95990b6262" providerId="ADAL" clId="{AB583E27-A88A-4C84-BA6D-6C7ED4A3890E}" dt="2021-04-23T16:44:43.395" v="4"/>
      <pc:docMkLst>
        <pc:docMk/>
      </pc:docMkLst>
      <pc:sldChg chg="modSp addCm modCm">
        <pc:chgData name="Franca, Eric" userId="3d2e98a7-6086-46e1-8212-5b95990b6262" providerId="ADAL" clId="{AB583E27-A88A-4C84-BA6D-6C7ED4A3890E}" dt="2021-04-23T16:44:43.395" v="4"/>
        <pc:sldMkLst>
          <pc:docMk/>
          <pc:sldMk cId="4028967908" sldId="299"/>
        </pc:sldMkLst>
        <pc:spChg chg="mod">
          <ac:chgData name="Franca, Eric" userId="3d2e98a7-6086-46e1-8212-5b95990b6262" providerId="ADAL" clId="{AB583E27-A88A-4C84-BA6D-6C7ED4A3890E}" dt="2021-04-23T14:47:30.367" v="1" actId="1076"/>
          <ac:spMkLst>
            <pc:docMk/>
            <pc:sldMk cId="4028967908" sldId="299"/>
            <ac:spMk id="3" creationId="{00000000-0000-0000-0000-000000000000}"/>
          </ac:spMkLst>
        </pc:spChg>
      </pc:sldChg>
    </pc:docChg>
  </pc:docChgLst>
  <pc:docChgLst>
    <pc:chgData name="Franca, Eric" userId="3d2e98a7-6086-46e1-8212-5b95990b6262" providerId="ADAL" clId="{DF9E051A-2E2F-409C-89FB-F3512B55FD24}"/>
    <pc:docChg chg="custSel delSld modSld">
      <pc:chgData name="Franca, Eric" userId="3d2e98a7-6086-46e1-8212-5b95990b6262" providerId="ADAL" clId="{DF9E051A-2E2F-409C-89FB-F3512B55FD24}" dt="2021-03-26T20:04:57.770" v="3"/>
      <pc:docMkLst>
        <pc:docMk/>
      </pc:docMkLst>
      <pc:sldChg chg="modSp">
        <pc:chgData name="Franca, Eric" userId="3d2e98a7-6086-46e1-8212-5b95990b6262" providerId="ADAL" clId="{DF9E051A-2E2F-409C-89FB-F3512B55FD24}" dt="2021-03-26T20:03:47.887" v="1" actId="1076"/>
        <pc:sldMkLst>
          <pc:docMk/>
          <pc:sldMk cId="1613990573" sldId="284"/>
        </pc:sldMkLst>
        <pc:picChg chg="mod">
          <ac:chgData name="Franca, Eric" userId="3d2e98a7-6086-46e1-8212-5b95990b6262" providerId="ADAL" clId="{DF9E051A-2E2F-409C-89FB-F3512B55FD24}" dt="2021-03-26T20:03:47.887" v="1" actId="1076"/>
          <ac:picMkLst>
            <pc:docMk/>
            <pc:sldMk cId="1613990573" sldId="284"/>
            <ac:picMk id="5" creationId="{00000000-0000-0000-0000-000000000000}"/>
          </ac:picMkLst>
        </pc:picChg>
      </pc:sldChg>
      <pc:sldChg chg="del">
        <pc:chgData name="Franca, Eric" userId="3d2e98a7-6086-46e1-8212-5b95990b6262" providerId="ADAL" clId="{DF9E051A-2E2F-409C-89FB-F3512B55FD24}" dt="2021-03-26T19:59:58.532" v="0" actId="2696"/>
        <pc:sldMkLst>
          <pc:docMk/>
          <pc:sldMk cId="709826494" sldId="298"/>
        </pc:sldMkLst>
      </pc:sldChg>
      <pc:sldChg chg="addCm modCm">
        <pc:chgData name="Franca, Eric" userId="3d2e98a7-6086-46e1-8212-5b95990b6262" providerId="ADAL" clId="{DF9E051A-2E2F-409C-89FB-F3512B55FD24}" dt="2021-03-26T20:04:57.770" v="3"/>
        <pc:sldMkLst>
          <pc:docMk/>
          <pc:sldMk cId="4028967908" sldId="299"/>
        </pc:sldMkLst>
      </pc:sldChg>
    </pc:docChg>
  </pc:docChgLst>
  <pc:docChgLst>
    <pc:chgData name="Franca, Eric" userId="3d2e98a7-6086-46e1-8212-5b95990b6262" providerId="ADAL" clId="{C30353EA-1DC7-4649-A77F-4341631BB660}"/>
    <pc:docChg chg="undo custSel addSld modSld">
      <pc:chgData name="Franca, Eric" userId="3d2e98a7-6086-46e1-8212-5b95990b6262" providerId="ADAL" clId="{C30353EA-1DC7-4649-A77F-4341631BB660}" dt="2021-06-02T15:27:32.353" v="162" actId="1592"/>
      <pc:docMkLst>
        <pc:docMk/>
      </pc:docMkLst>
      <pc:sldChg chg="modSp">
        <pc:chgData name="Franca, Eric" userId="3d2e98a7-6086-46e1-8212-5b95990b6262" providerId="ADAL" clId="{C30353EA-1DC7-4649-A77F-4341631BB660}" dt="2021-05-25T17:26:04.587" v="130" actId="13926"/>
        <pc:sldMkLst>
          <pc:docMk/>
          <pc:sldMk cId="3587472103" sldId="264"/>
        </pc:sldMkLst>
        <pc:spChg chg="mod">
          <ac:chgData name="Franca, Eric" userId="3d2e98a7-6086-46e1-8212-5b95990b6262" providerId="ADAL" clId="{C30353EA-1DC7-4649-A77F-4341631BB660}" dt="2021-05-25T17:26:04.587" v="130" actId="13926"/>
          <ac:spMkLst>
            <pc:docMk/>
            <pc:sldMk cId="3587472103" sldId="264"/>
            <ac:spMk id="2" creationId="{00000000-0000-0000-0000-000000000000}"/>
          </ac:spMkLst>
        </pc:spChg>
        <pc:spChg chg="mod">
          <ac:chgData name="Franca, Eric" userId="3d2e98a7-6086-46e1-8212-5b95990b6262" providerId="ADAL" clId="{C30353EA-1DC7-4649-A77F-4341631BB660}" dt="2021-05-25T17:24:00.794" v="125" actId="20577"/>
          <ac:spMkLst>
            <pc:docMk/>
            <pc:sldMk cId="3587472103" sldId="264"/>
            <ac:spMk id="3" creationId="{00000000-0000-0000-0000-000000000000}"/>
          </ac:spMkLst>
        </pc:spChg>
      </pc:sldChg>
      <pc:sldChg chg="modSp">
        <pc:chgData name="Franca, Eric" userId="3d2e98a7-6086-46e1-8212-5b95990b6262" providerId="ADAL" clId="{C30353EA-1DC7-4649-A77F-4341631BB660}" dt="2021-05-25T17:26:01.189" v="129" actId="13926"/>
        <pc:sldMkLst>
          <pc:docMk/>
          <pc:sldMk cId="661360753" sldId="265"/>
        </pc:sldMkLst>
        <pc:spChg chg="mod">
          <ac:chgData name="Franca, Eric" userId="3d2e98a7-6086-46e1-8212-5b95990b6262" providerId="ADAL" clId="{C30353EA-1DC7-4649-A77F-4341631BB660}" dt="2021-05-25T17:26:01.189" v="129" actId="13926"/>
          <ac:spMkLst>
            <pc:docMk/>
            <pc:sldMk cId="661360753" sldId="265"/>
            <ac:spMk id="2" creationId="{00000000-0000-0000-0000-000000000000}"/>
          </ac:spMkLst>
        </pc:spChg>
      </pc:sldChg>
      <pc:sldChg chg="modSp">
        <pc:chgData name="Franca, Eric" userId="3d2e98a7-6086-46e1-8212-5b95990b6262" providerId="ADAL" clId="{C30353EA-1DC7-4649-A77F-4341631BB660}" dt="2021-05-25T17:00:38.584" v="4" actId="20577"/>
        <pc:sldMkLst>
          <pc:docMk/>
          <pc:sldMk cId="2059910454" sldId="271"/>
        </pc:sldMkLst>
        <pc:spChg chg="mod">
          <ac:chgData name="Franca, Eric" userId="3d2e98a7-6086-46e1-8212-5b95990b6262" providerId="ADAL" clId="{C30353EA-1DC7-4649-A77F-4341631BB660}" dt="2021-05-25T17:00:38.584" v="4" actId="20577"/>
          <ac:spMkLst>
            <pc:docMk/>
            <pc:sldMk cId="2059910454" sldId="271"/>
            <ac:spMk id="2" creationId="{00000000-0000-0000-0000-000000000000}"/>
          </ac:spMkLst>
        </pc:spChg>
      </pc:sldChg>
      <pc:sldChg chg="modSp">
        <pc:chgData name="Franca, Eric" userId="3d2e98a7-6086-46e1-8212-5b95990b6262" providerId="ADAL" clId="{C30353EA-1DC7-4649-A77F-4341631BB660}" dt="2021-05-25T17:13:52.075" v="118" actId="20577"/>
        <pc:sldMkLst>
          <pc:docMk/>
          <pc:sldMk cId="1251949960" sldId="292"/>
        </pc:sldMkLst>
        <pc:spChg chg="mod">
          <ac:chgData name="Franca, Eric" userId="3d2e98a7-6086-46e1-8212-5b95990b6262" providerId="ADAL" clId="{C30353EA-1DC7-4649-A77F-4341631BB660}" dt="2021-05-25T17:13:52.075" v="118" actId="20577"/>
          <ac:spMkLst>
            <pc:docMk/>
            <pc:sldMk cId="1251949960" sldId="292"/>
            <ac:spMk id="3" creationId="{00000000-0000-0000-0000-000000000000}"/>
          </ac:spMkLst>
        </pc:spChg>
      </pc:sldChg>
      <pc:sldChg chg="modSp addCm delCm modCm">
        <pc:chgData name="Franca, Eric" userId="3d2e98a7-6086-46e1-8212-5b95990b6262" providerId="ADAL" clId="{C30353EA-1DC7-4649-A77F-4341631BB660}" dt="2021-06-02T15:27:32.353" v="162" actId="1592"/>
        <pc:sldMkLst>
          <pc:docMk/>
          <pc:sldMk cId="4028967908" sldId="299"/>
        </pc:sldMkLst>
        <pc:spChg chg="mod">
          <ac:chgData name="Franca, Eric" userId="3d2e98a7-6086-46e1-8212-5b95990b6262" providerId="ADAL" clId="{C30353EA-1DC7-4649-A77F-4341631BB660}" dt="2021-05-25T17:12:29.443" v="98" actId="20577"/>
          <ac:spMkLst>
            <pc:docMk/>
            <pc:sldMk cId="4028967908" sldId="299"/>
            <ac:spMk id="3" creationId="{00000000-0000-0000-0000-000000000000}"/>
          </ac:spMkLst>
        </pc:spChg>
        <pc:picChg chg="mod">
          <ac:chgData name="Franca, Eric" userId="3d2e98a7-6086-46e1-8212-5b95990b6262" providerId="ADAL" clId="{C30353EA-1DC7-4649-A77F-4341631BB660}" dt="2021-05-25T17:02:07.945" v="5" actId="1076"/>
          <ac:picMkLst>
            <pc:docMk/>
            <pc:sldMk cId="4028967908" sldId="299"/>
            <ac:picMk id="5" creationId="{00000000-0000-0000-0000-000000000000}"/>
          </ac:picMkLst>
        </pc:picChg>
      </pc:sldChg>
      <pc:sldChg chg="modSp mod addCm delCm modCm">
        <pc:chgData name="Franca, Eric" userId="3d2e98a7-6086-46e1-8212-5b95990b6262" providerId="ADAL" clId="{C30353EA-1DC7-4649-A77F-4341631BB660}" dt="2021-06-02T15:27:26.775" v="161" actId="13926"/>
        <pc:sldMkLst>
          <pc:docMk/>
          <pc:sldMk cId="86546945" sldId="300"/>
        </pc:sldMkLst>
        <pc:spChg chg="mod">
          <ac:chgData name="Franca, Eric" userId="3d2e98a7-6086-46e1-8212-5b95990b6262" providerId="ADAL" clId="{C30353EA-1DC7-4649-A77F-4341631BB660}" dt="2021-06-02T15:27:26.775" v="161" actId="13926"/>
          <ac:spMkLst>
            <pc:docMk/>
            <pc:sldMk cId="86546945" sldId="300"/>
            <ac:spMk id="3" creationId="{00000000-0000-0000-0000-000000000000}"/>
          </ac:spMkLst>
        </pc:spChg>
      </pc:sldChg>
      <pc:sldChg chg="addCm delCm">
        <pc:chgData name="Franca, Eric" userId="3d2e98a7-6086-46e1-8212-5b95990b6262" providerId="ADAL" clId="{C30353EA-1DC7-4649-A77F-4341631BB660}" dt="2021-06-02T15:26:55.435" v="159" actId="1592"/>
        <pc:sldMkLst>
          <pc:docMk/>
          <pc:sldMk cId="3140759709" sldId="303"/>
        </pc:sldMkLst>
      </pc:sldChg>
      <pc:sldChg chg="add">
        <pc:chgData name="Franca, Eric" userId="3d2e98a7-6086-46e1-8212-5b95990b6262" providerId="ADAL" clId="{C30353EA-1DC7-4649-A77F-4341631BB660}" dt="2021-05-25T17:26:31.910" v="131"/>
        <pc:sldMkLst>
          <pc:docMk/>
          <pc:sldMk cId="2747042880" sldId="308"/>
        </pc:sldMkLst>
      </pc:sldChg>
      <pc:sldChg chg="add">
        <pc:chgData name="Franca, Eric" userId="3d2e98a7-6086-46e1-8212-5b95990b6262" providerId="ADAL" clId="{C30353EA-1DC7-4649-A77F-4341631BB660}" dt="2021-05-25T17:26:31.910" v="131"/>
        <pc:sldMkLst>
          <pc:docMk/>
          <pc:sldMk cId="1991187402" sldId="30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08T09:46:00.196" idx="10">
    <p:pos x="5084" y="1728"/>
    <p:text>Remove if this is in another module (1st or 2nd?)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7/8/2021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93648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7</a:t>
            </a:fld>
            <a:endParaRPr lang="en-US" altLang="en-US" dirty="0"/>
          </a:p>
        </p:txBody>
      </p:sp>
    </p:spTree>
    <p:extLst>
      <p:ext uri="{BB962C8B-B14F-4D97-AF65-F5344CB8AC3E}">
        <p14:creationId xmlns:p14="http://schemas.microsoft.com/office/powerpoint/2010/main" val="337508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12</a:t>
            </a:fld>
            <a:endParaRPr lang="en-US" altLang="en-US" dirty="0"/>
          </a:p>
        </p:txBody>
      </p:sp>
    </p:spTree>
    <p:extLst>
      <p:ext uri="{BB962C8B-B14F-4D97-AF65-F5344CB8AC3E}">
        <p14:creationId xmlns:p14="http://schemas.microsoft.com/office/powerpoint/2010/main" val="15720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15</a:t>
            </a:fld>
            <a:endParaRPr lang="en-US" altLang="en-US" dirty="0"/>
          </a:p>
        </p:txBody>
      </p:sp>
    </p:spTree>
    <p:extLst>
      <p:ext uri="{BB962C8B-B14F-4D97-AF65-F5344CB8AC3E}">
        <p14:creationId xmlns:p14="http://schemas.microsoft.com/office/powerpoint/2010/main" val="413561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18</a:t>
            </a:fld>
            <a:endParaRPr lang="en-US" altLang="en-US" dirty="0"/>
          </a:p>
        </p:txBody>
      </p:sp>
    </p:spTree>
    <p:extLst>
      <p:ext uri="{BB962C8B-B14F-4D97-AF65-F5344CB8AC3E}">
        <p14:creationId xmlns:p14="http://schemas.microsoft.com/office/powerpoint/2010/main" val="76510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22</a:t>
            </a:fld>
            <a:endParaRPr lang="en-US" altLang="en-US" dirty="0"/>
          </a:p>
        </p:txBody>
      </p:sp>
    </p:spTree>
    <p:extLst>
      <p:ext uri="{BB962C8B-B14F-4D97-AF65-F5344CB8AC3E}">
        <p14:creationId xmlns:p14="http://schemas.microsoft.com/office/powerpoint/2010/main" val="284057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23</a:t>
            </a:fld>
            <a:endParaRPr lang="en-US" altLang="en-US" dirty="0"/>
          </a:p>
        </p:txBody>
      </p:sp>
    </p:spTree>
    <p:extLst>
      <p:ext uri="{BB962C8B-B14F-4D97-AF65-F5344CB8AC3E}">
        <p14:creationId xmlns:p14="http://schemas.microsoft.com/office/powerpoint/2010/main" val="304657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4228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III-B</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smtClean="0"/>
              <a:t>USNC/IEC </a:t>
            </a:r>
            <a:r>
              <a:rPr lang="en-US" dirty="0"/>
              <a:t>Roles and Responsibilities </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314075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Vice President – Technical</a:t>
            </a:r>
            <a:br>
              <a:rPr lang="en-US" dirty="0"/>
            </a:br>
            <a:r>
              <a:rPr lang="en-US" dirty="0"/>
              <a:t>Responsibilities</a:t>
            </a:r>
          </a:p>
        </p:txBody>
      </p:sp>
      <p:sp>
        <p:nvSpPr>
          <p:cNvPr id="3" name="Content Placeholder 2"/>
          <p:cNvSpPr>
            <a:spLocks noGrp="1"/>
          </p:cNvSpPr>
          <p:nvPr>
            <p:ph idx="1"/>
          </p:nvPr>
        </p:nvSpPr>
        <p:spPr>
          <a:xfrm>
            <a:off x="774358" y="1459832"/>
            <a:ext cx="7661188" cy="4560377"/>
          </a:xfrm>
        </p:spPr>
        <p:txBody>
          <a:bodyPr/>
          <a:lstStyle/>
          <a:p>
            <a:r>
              <a:rPr lang="en-US" b="1" dirty="0"/>
              <a:t>National</a:t>
            </a:r>
          </a:p>
          <a:p>
            <a:pPr lvl="1"/>
            <a:r>
              <a:rPr lang="en-US" dirty="0"/>
              <a:t>Serves as Chair of the USNC Technical Management </a:t>
            </a:r>
            <a:br>
              <a:rPr lang="en-US" dirty="0"/>
            </a:br>
            <a:r>
              <a:rPr lang="en-US" dirty="0"/>
              <a:t>Committee (TMC)</a:t>
            </a:r>
          </a:p>
          <a:p>
            <a:pPr marL="457200" lvl="1" indent="0">
              <a:buNone/>
            </a:pPr>
            <a:endParaRPr lang="en-US" dirty="0"/>
          </a:p>
          <a:p>
            <a:r>
              <a:rPr lang="en-US" b="1" dirty="0"/>
              <a:t>International</a:t>
            </a:r>
          </a:p>
          <a:p>
            <a:pPr lvl="1"/>
            <a:r>
              <a:rPr lang="en-US" dirty="0"/>
              <a:t>Serves as the USNC’s primary representative to the IEC Standardization Management Board (SMB)</a:t>
            </a:r>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14161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Vice President – Conformity Assessment Responsibilities</a:t>
            </a:r>
          </a:p>
        </p:txBody>
      </p:sp>
      <p:sp>
        <p:nvSpPr>
          <p:cNvPr id="3" name="Content Placeholder 2"/>
          <p:cNvSpPr>
            <a:spLocks noGrp="1"/>
          </p:cNvSpPr>
          <p:nvPr>
            <p:ph idx="1"/>
          </p:nvPr>
        </p:nvSpPr>
        <p:spPr>
          <a:xfrm>
            <a:off x="774358" y="1459832"/>
            <a:ext cx="7661188" cy="4560377"/>
          </a:xfrm>
        </p:spPr>
        <p:txBody>
          <a:bodyPr/>
          <a:lstStyle/>
          <a:p>
            <a:r>
              <a:rPr lang="en-US" b="1" dirty="0"/>
              <a:t>National</a:t>
            </a:r>
          </a:p>
          <a:p>
            <a:pPr lvl="1"/>
            <a:r>
              <a:rPr lang="en-US" dirty="0"/>
              <a:t>Serves as Chair of the USNC Conformity Assessment Policy Coordinating Committee (CAPCC)</a:t>
            </a:r>
          </a:p>
          <a:p>
            <a:pPr lvl="1"/>
            <a:endParaRPr lang="en-US" dirty="0"/>
          </a:p>
          <a:p>
            <a:r>
              <a:rPr lang="en-US" b="1" dirty="0"/>
              <a:t>International</a:t>
            </a:r>
          </a:p>
          <a:p>
            <a:pPr lvl="1"/>
            <a:r>
              <a:rPr lang="en-US" dirty="0"/>
              <a:t>Serves as the USNC’s primary representative to the IEC Conformity Assessment Board (CAB)</a:t>
            </a:r>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38491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418248"/>
            <a:ext cx="7661188" cy="601526"/>
          </a:xfrm>
        </p:spPr>
        <p:txBody>
          <a:bodyPr>
            <a:normAutofit fontScale="90000"/>
          </a:bodyPr>
          <a:lstStyle/>
          <a:p>
            <a:r>
              <a:rPr lang="en-US" dirty="0"/>
              <a:t>Vice President – Finance Responsibilities</a:t>
            </a:r>
          </a:p>
        </p:txBody>
      </p:sp>
      <p:sp>
        <p:nvSpPr>
          <p:cNvPr id="3" name="Content Placeholder 2"/>
          <p:cNvSpPr>
            <a:spLocks noGrp="1"/>
          </p:cNvSpPr>
          <p:nvPr>
            <p:ph idx="1"/>
          </p:nvPr>
        </p:nvSpPr>
        <p:spPr>
          <a:xfrm>
            <a:off x="774358" y="1588168"/>
            <a:ext cx="7661188" cy="4432041"/>
          </a:xfrm>
        </p:spPr>
        <p:txBody>
          <a:bodyPr/>
          <a:lstStyle/>
          <a:p>
            <a:r>
              <a:rPr lang="en-US" b="1" dirty="0"/>
              <a:t>National</a:t>
            </a:r>
          </a:p>
          <a:p>
            <a:pPr lvl="1"/>
            <a:r>
              <a:rPr lang="en-US" dirty="0"/>
              <a:t>Serves as Chair of the USNC Finance Committee</a:t>
            </a:r>
          </a:p>
          <a:p>
            <a:pPr lvl="1"/>
            <a:endParaRPr lang="en-US" dirty="0"/>
          </a:p>
          <a:p>
            <a:r>
              <a:rPr lang="en-US" b="1" dirty="0"/>
              <a:t>International</a:t>
            </a:r>
          </a:p>
          <a:p>
            <a:pPr lvl="1"/>
            <a:r>
              <a:rPr lang="en-US" dirty="0"/>
              <a:t>Serves on the IEC Finance Committee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205991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Vice Presidents Terms of Office </a:t>
            </a:r>
          </a:p>
        </p:txBody>
      </p:sp>
      <p:sp>
        <p:nvSpPr>
          <p:cNvPr id="3" name="Content Placeholder 2"/>
          <p:cNvSpPr>
            <a:spLocks noGrp="1"/>
          </p:cNvSpPr>
          <p:nvPr>
            <p:ph idx="1"/>
          </p:nvPr>
        </p:nvSpPr>
        <p:spPr>
          <a:xfrm>
            <a:off x="4724400" y="1600200"/>
            <a:ext cx="3962400" cy="4525963"/>
          </a:xfrm>
        </p:spPr>
        <p:txBody>
          <a:bodyPr/>
          <a:lstStyle/>
          <a:p>
            <a:r>
              <a:rPr lang="en-US" b="1" dirty="0"/>
              <a:t>Each of the three </a:t>
            </a:r>
            <a:br>
              <a:rPr lang="en-US" b="1" dirty="0"/>
            </a:br>
            <a:r>
              <a:rPr lang="en-US" b="1" dirty="0"/>
              <a:t>Vice Presidents for </a:t>
            </a:r>
            <a:br>
              <a:rPr lang="en-US" b="1" dirty="0"/>
            </a:br>
            <a:r>
              <a:rPr lang="en-US" b="1" dirty="0"/>
              <a:t>the USNC</a:t>
            </a:r>
          </a:p>
          <a:p>
            <a:pPr lvl="1"/>
            <a:r>
              <a:rPr lang="en-US" dirty="0"/>
              <a:t>Elected by the USNC Council for a three (3) year </a:t>
            </a:r>
            <a:r>
              <a:rPr lang="en-US" dirty="0" smtClean="0"/>
              <a:t>term</a:t>
            </a:r>
          </a:p>
          <a:p>
            <a:pPr lvl="1"/>
            <a:r>
              <a:rPr lang="en-US" dirty="0" smtClean="0"/>
              <a:t>One </a:t>
            </a:r>
            <a:r>
              <a:rPr lang="en-US" dirty="0"/>
              <a:t>successive reelection possible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pic>
        <p:nvPicPr>
          <p:cNvPr id="5" name="Picture 4" descr="La urgente y necesaria regeneración de los partid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3095625" cy="3095625"/>
          </a:xfrm>
          <a:prstGeom prst="rect">
            <a:avLst/>
          </a:prstGeom>
        </p:spPr>
      </p:pic>
    </p:spTree>
    <p:extLst>
      <p:ext uri="{BB962C8B-B14F-4D97-AF65-F5344CB8AC3E}">
        <p14:creationId xmlns:p14="http://schemas.microsoft.com/office/powerpoint/2010/main" val="193907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Responsibilities</a:t>
            </a:r>
          </a:p>
        </p:txBody>
      </p:sp>
      <p:sp>
        <p:nvSpPr>
          <p:cNvPr id="3" name="Content Placeholder 2"/>
          <p:cNvSpPr>
            <a:spLocks noGrp="1"/>
          </p:cNvSpPr>
          <p:nvPr>
            <p:ph idx="1"/>
          </p:nvPr>
        </p:nvSpPr>
        <p:spPr>
          <a:xfrm>
            <a:off x="774358" y="1291031"/>
            <a:ext cx="7661188" cy="4870677"/>
          </a:xfrm>
        </p:spPr>
        <p:txBody>
          <a:bodyPr>
            <a:normAutofit fontScale="92500" lnSpcReduction="10000"/>
          </a:bodyPr>
          <a:lstStyle/>
          <a:p>
            <a:r>
              <a:rPr lang="en-US" sz="2400" dirty="0"/>
              <a:t>Serve as the USNC point of contact on all administrative matters and the </a:t>
            </a:r>
            <a:r>
              <a:rPr lang="en-US" sz="2400" dirty="0" smtClean="0"/>
              <a:t>backup </a:t>
            </a:r>
            <a:r>
              <a:rPr lang="en-US" sz="2400" dirty="0"/>
              <a:t>point of contact for the USNC President</a:t>
            </a:r>
          </a:p>
          <a:p>
            <a:r>
              <a:rPr lang="en-US" sz="2400" dirty="0"/>
              <a:t>Ensures the provision of administrative support, including preparation of the minutes of meetings, to the USNC Management Committees</a:t>
            </a:r>
          </a:p>
          <a:p>
            <a:r>
              <a:rPr lang="en-US" sz="2400" dirty="0"/>
              <a:t>Ensures the availability and control of IEC documents to the relevant USNC participants and the processing of ballots and other communications from the USNC to the IEC</a:t>
            </a:r>
          </a:p>
          <a:p>
            <a:r>
              <a:rPr lang="en-US" sz="2400" dirty="0"/>
              <a:t>Ensures the collection and disbursement of funds according to the USNC budget</a:t>
            </a:r>
          </a:p>
          <a:p>
            <a:r>
              <a:rPr lang="en-US" sz="2400" dirty="0"/>
              <a:t>Alerts the appropriate USNC management committee(s) to any unexpected events or issues that might affect their work</a:t>
            </a:r>
          </a:p>
          <a:p>
            <a:r>
              <a:rPr lang="en-US" sz="2400" dirty="0"/>
              <a:t>Manages assigned USNC staff</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186708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Term of Office</a:t>
            </a:r>
          </a:p>
        </p:txBody>
      </p:sp>
      <p:sp>
        <p:nvSpPr>
          <p:cNvPr id="3" name="Content Placeholder 2"/>
          <p:cNvSpPr>
            <a:spLocks noGrp="1"/>
          </p:cNvSpPr>
          <p:nvPr>
            <p:ph idx="1"/>
          </p:nvPr>
        </p:nvSpPr>
        <p:spPr>
          <a:xfrm>
            <a:off x="774358" y="1187116"/>
            <a:ext cx="7661188" cy="5101389"/>
          </a:xfrm>
        </p:spPr>
        <p:txBody>
          <a:bodyPr>
            <a:normAutofit lnSpcReduction="10000"/>
          </a:bodyPr>
          <a:lstStyle/>
          <a:p>
            <a:r>
              <a:rPr lang="en-US" sz="2400" dirty="0"/>
              <a:t>The USNC General Secretary is an ANSI staff employee who provides support for the USNC. </a:t>
            </a:r>
          </a:p>
          <a:p>
            <a:pPr lvl="1"/>
            <a:r>
              <a:rPr lang="en-US" dirty="0"/>
              <a:t>The General Secretary, or ANSI staff designee, participates directly in all USNC Policy and Standing Committee meetings, including Officer Meetings, without vote. </a:t>
            </a:r>
          </a:p>
          <a:p>
            <a:pPr lvl="1"/>
            <a:r>
              <a:rPr lang="en-US" dirty="0"/>
              <a:t>The General Secretary is nominated by the </a:t>
            </a:r>
            <a:r>
              <a:rPr lang="en-US" dirty="0" smtClean="0"/>
              <a:t>ANSI and USNC Presidents and approved by USNC Council. </a:t>
            </a:r>
          </a:p>
          <a:p>
            <a:pPr lvl="1"/>
            <a:r>
              <a:rPr lang="en-US" sz="2400" dirty="0" smtClean="0"/>
              <a:t>The </a:t>
            </a:r>
            <a:r>
              <a:rPr lang="en-US" sz="2400" dirty="0"/>
              <a:t>USNC Council may, by a two-thirds (2/3) vote, request replacement of the General Secretary.</a:t>
            </a:r>
          </a:p>
          <a:p>
            <a:r>
              <a:rPr lang="en-US" sz="2400" dirty="0"/>
              <a:t>As the principal ANSI staff person providing support to the USNC, this person also participates directly in USNC management committee meetings as an ex officio member, without vote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164576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a:t>
            </a:r>
            <a:r>
              <a:rPr lang="en-US" dirty="0" smtClean="0"/>
              <a:t>Past President</a:t>
            </a:r>
            <a:endParaRPr lang="en-US" dirty="0"/>
          </a:p>
        </p:txBody>
      </p:sp>
      <p:sp>
        <p:nvSpPr>
          <p:cNvPr id="3" name="Content Placeholder 2"/>
          <p:cNvSpPr>
            <a:spLocks noGrp="1"/>
          </p:cNvSpPr>
          <p:nvPr>
            <p:ph idx="1"/>
          </p:nvPr>
        </p:nvSpPr>
        <p:spPr>
          <a:xfrm>
            <a:off x="774358" y="1471863"/>
            <a:ext cx="5257800" cy="4525963"/>
          </a:xfrm>
        </p:spPr>
        <p:txBody>
          <a:bodyPr/>
          <a:lstStyle/>
          <a:p>
            <a:r>
              <a:rPr lang="en-US" b="1" dirty="0"/>
              <a:t>The Immediate Past President</a:t>
            </a:r>
          </a:p>
          <a:p>
            <a:pPr lvl="1"/>
            <a:r>
              <a:rPr lang="en-US" dirty="0"/>
              <a:t>May be available for special assignments as designed by the President</a:t>
            </a:r>
          </a:p>
          <a:p>
            <a:pPr lvl="1"/>
            <a:r>
              <a:rPr lang="en-US" dirty="0"/>
              <a:t>Shall have the privilege of the </a:t>
            </a:r>
            <a:r>
              <a:rPr lang="en-US" dirty="0" smtClean="0"/>
              <a:t>              floor </a:t>
            </a:r>
            <a:r>
              <a:rPr lang="en-US" dirty="0"/>
              <a:t>at all meetings</a:t>
            </a:r>
          </a:p>
          <a:p>
            <a:pPr lvl="1"/>
            <a:r>
              <a:rPr lang="en-US" dirty="0"/>
              <a:t>Shall serve as an Officer for two years following the conclusion of his or her term of office, </a:t>
            </a:r>
            <a:r>
              <a:rPr lang="en-US" i="1" dirty="0"/>
              <a:t>ex-officio</a:t>
            </a:r>
            <a:r>
              <a:rPr lang="en-US" dirty="0"/>
              <a:t>, without vote.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pic>
        <p:nvPicPr>
          <p:cNvPr id="5" name="Picture 4" descr="&lt;strong&gt;Mount Rushmore&lt;/strong&gt; 7-24-2014-15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158" y="2382253"/>
            <a:ext cx="2633014" cy="1752600"/>
          </a:xfrm>
          <a:prstGeom prst="rect">
            <a:avLst/>
          </a:prstGeom>
        </p:spPr>
      </p:pic>
    </p:spTree>
    <p:extLst>
      <p:ext uri="{BB962C8B-B14F-4D97-AF65-F5344CB8AC3E}">
        <p14:creationId xmlns:p14="http://schemas.microsoft.com/office/powerpoint/2010/main" val="385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Elect</a:t>
            </a:r>
            <a:endParaRPr lang="en-US" dirty="0"/>
          </a:p>
        </p:txBody>
      </p:sp>
      <p:sp>
        <p:nvSpPr>
          <p:cNvPr id="3" name="Content Placeholder 2"/>
          <p:cNvSpPr>
            <a:spLocks noGrp="1"/>
          </p:cNvSpPr>
          <p:nvPr>
            <p:ph idx="1"/>
          </p:nvPr>
        </p:nvSpPr>
        <p:spPr/>
        <p:txBody>
          <a:bodyPr/>
          <a:lstStyle/>
          <a:p>
            <a:r>
              <a:rPr lang="en-US" sz="2400" b="1" dirty="0"/>
              <a:t>Term of Office</a:t>
            </a:r>
          </a:p>
          <a:p>
            <a:pPr lvl="1"/>
            <a:r>
              <a:rPr lang="en-US" sz="2000" dirty="0"/>
              <a:t>One-year term</a:t>
            </a:r>
          </a:p>
          <a:p>
            <a:pPr lvl="1"/>
            <a:r>
              <a:rPr lang="en-US" sz="2000" dirty="0"/>
              <a:t>Elected to serve as a voting member of the USNC Council during the outgoing President’s last year in office</a:t>
            </a:r>
          </a:p>
          <a:p>
            <a:pPr lvl="1"/>
            <a:r>
              <a:rPr lang="en-US" sz="2000" dirty="0"/>
              <a:t>At the end of that year, the </a:t>
            </a:r>
            <a:r>
              <a:rPr lang="en-US" sz="2000" dirty="0" smtClean="0"/>
              <a:t>President Elect </a:t>
            </a:r>
            <a:r>
              <a:rPr lang="en-US" sz="2000" dirty="0"/>
              <a:t>automatically becomes the USNC President</a:t>
            </a:r>
          </a:p>
          <a:p>
            <a:r>
              <a:rPr lang="en-US" sz="2400" b="1" dirty="0"/>
              <a:t>Responsibilities</a:t>
            </a:r>
          </a:p>
          <a:p>
            <a:pPr lvl="1"/>
            <a:r>
              <a:rPr lang="en-US" sz="2000" dirty="0"/>
              <a:t>Serves as </a:t>
            </a:r>
            <a:r>
              <a:rPr lang="en-US" sz="2000" dirty="0" smtClean="0"/>
              <a:t>Vice Chair </a:t>
            </a:r>
            <a:r>
              <a:rPr lang="en-US" sz="2000" dirty="0"/>
              <a:t>of the USNC Council</a:t>
            </a:r>
          </a:p>
          <a:p>
            <a:pPr lvl="1"/>
            <a:r>
              <a:rPr lang="en-US" sz="2000" dirty="0"/>
              <a:t>Assists the President and performs other activities as requested</a:t>
            </a:r>
          </a:p>
          <a:p>
            <a:pPr lvl="1"/>
            <a:r>
              <a:rPr lang="en-US" sz="2000" dirty="0"/>
              <a:t>Represents the USNC at international, regional and other meetings when the President cannot attend and upon request</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15978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 of the USNC Council</a:t>
            </a:r>
          </a:p>
        </p:txBody>
      </p:sp>
      <p:sp>
        <p:nvSpPr>
          <p:cNvPr id="3" name="Content Placeholder 2"/>
          <p:cNvSpPr>
            <a:spLocks noGrp="1"/>
          </p:cNvSpPr>
          <p:nvPr>
            <p:ph idx="1"/>
          </p:nvPr>
        </p:nvSpPr>
        <p:spPr/>
        <p:txBody>
          <a:bodyPr>
            <a:normAutofit fontScale="92500"/>
          </a:bodyPr>
          <a:lstStyle/>
          <a:p>
            <a:r>
              <a:rPr lang="en-US" sz="2400" b="1" dirty="0"/>
              <a:t>The Council membership </a:t>
            </a:r>
            <a:r>
              <a:rPr lang="en-US" sz="2400" b="1" dirty="0" smtClean="0"/>
              <a:t>should represent </a:t>
            </a:r>
            <a:r>
              <a:rPr lang="en-US" sz="2400" b="1" dirty="0"/>
              <a:t>all USNC </a:t>
            </a:r>
            <a:r>
              <a:rPr lang="en-US" sz="2400" b="1" dirty="0" smtClean="0"/>
              <a:t>interests</a:t>
            </a:r>
            <a:endParaRPr lang="en-US" sz="2400" b="1" dirty="0"/>
          </a:p>
          <a:p>
            <a:pPr lvl="1"/>
            <a:r>
              <a:rPr lang="en-US" sz="2000" dirty="0"/>
              <a:t>Voting Representatives:</a:t>
            </a:r>
          </a:p>
          <a:p>
            <a:pPr lvl="2">
              <a:buFont typeface="Arial" panose="020B0604020202020204" pitchFamily="34" charset="0"/>
              <a:buChar char="•"/>
            </a:pPr>
            <a:r>
              <a:rPr lang="en-US" sz="1800" dirty="0"/>
              <a:t>The Officers of the USNC</a:t>
            </a:r>
          </a:p>
          <a:p>
            <a:pPr lvl="2">
              <a:buFont typeface="Arial" panose="020B0604020202020204" pitchFamily="34" charset="0"/>
              <a:buChar char="•"/>
            </a:pPr>
            <a:r>
              <a:rPr lang="en-US" sz="1800" dirty="0"/>
              <a:t>Elected representatives of organizations administering </a:t>
            </a:r>
            <a:r>
              <a:rPr lang="en-US" sz="1800" dirty="0" smtClean="0"/>
              <a:t>TAGs, IEC Secretariats, or from USNC Premier Members </a:t>
            </a:r>
          </a:p>
          <a:p>
            <a:pPr lvl="2">
              <a:buFont typeface="Arial" panose="020B0604020202020204" pitchFamily="34" charset="0"/>
              <a:buChar char="•"/>
            </a:pPr>
            <a:r>
              <a:rPr lang="en-US" sz="1800" dirty="0" smtClean="0"/>
              <a:t>Elected </a:t>
            </a:r>
            <a:r>
              <a:rPr lang="en-US" sz="1800" dirty="0"/>
              <a:t>Government representatives</a:t>
            </a:r>
          </a:p>
          <a:p>
            <a:pPr lvl="2">
              <a:buFont typeface="Arial" panose="020B0604020202020204" pitchFamily="34" charset="0"/>
              <a:buChar char="•"/>
            </a:pPr>
            <a:r>
              <a:rPr lang="en-US" sz="1800" dirty="0"/>
              <a:t>E</a:t>
            </a:r>
            <a:r>
              <a:rPr lang="en-US" sz="1800" dirty="0" smtClean="0"/>
              <a:t>lected </a:t>
            </a:r>
            <a:r>
              <a:rPr lang="en-US" sz="1800" dirty="0"/>
              <a:t>consumer </a:t>
            </a:r>
            <a:r>
              <a:rPr lang="en-US" sz="1800" dirty="0" smtClean="0"/>
              <a:t>advocates</a:t>
            </a:r>
            <a:endParaRPr lang="en-US" sz="1800" dirty="0"/>
          </a:p>
          <a:p>
            <a:pPr lvl="1"/>
            <a:r>
              <a:rPr lang="en-US" sz="2000" i="1" dirty="0"/>
              <a:t>Ex-officio</a:t>
            </a:r>
            <a:r>
              <a:rPr lang="en-US" sz="2000" dirty="0"/>
              <a:t> (non-voting) representatives:</a:t>
            </a:r>
          </a:p>
          <a:p>
            <a:pPr lvl="2">
              <a:buFont typeface="Arial" panose="020B0604020202020204" pitchFamily="34" charset="0"/>
              <a:buChar char="•"/>
            </a:pPr>
            <a:r>
              <a:rPr lang="en-US" sz="1800" dirty="0"/>
              <a:t>The Chairs of the Standing Committees not otherwise members of Council </a:t>
            </a:r>
          </a:p>
          <a:p>
            <a:pPr lvl="2">
              <a:buFont typeface="Arial" panose="020B0604020202020204" pitchFamily="34" charset="0"/>
              <a:buChar char="•"/>
            </a:pPr>
            <a:r>
              <a:rPr lang="en-US" sz="1800" dirty="0"/>
              <a:t>The President of ANSI </a:t>
            </a:r>
          </a:p>
          <a:p>
            <a:pPr lvl="2">
              <a:buFont typeface="Arial" panose="020B0604020202020204" pitchFamily="34" charset="0"/>
              <a:buChar char="•"/>
            </a:pPr>
            <a:r>
              <a:rPr lang="en-US" sz="1800" dirty="0"/>
              <a:t>The Chair of the IPC </a:t>
            </a:r>
          </a:p>
          <a:p>
            <a:pPr lvl="2">
              <a:buFont typeface="Arial" panose="020B0604020202020204" pitchFamily="34" charset="0"/>
              <a:buChar char="•"/>
            </a:pPr>
            <a:r>
              <a:rPr lang="en-US" sz="1800" dirty="0"/>
              <a:t>IEC Officers from the US</a:t>
            </a:r>
          </a:p>
          <a:p>
            <a:pPr marL="914400" lvl="2" indent="0">
              <a:buNone/>
            </a:pPr>
            <a:endParaRPr lang="en-US" sz="1400" dirty="0"/>
          </a:p>
          <a:p>
            <a:pPr marL="457200" lvl="1" indent="0" algn="ctr">
              <a:buNone/>
              <a:tabLst>
                <a:tab pos="3944938" algn="l"/>
              </a:tabLst>
            </a:pPr>
            <a:r>
              <a:rPr lang="en-US" altLang="en-US" sz="1300" i="1" dirty="0">
                <a:solidFill>
                  <a:schemeClr val="accent3">
                    <a:lumMod val="50000"/>
                  </a:schemeClr>
                </a:solidFill>
              </a:rPr>
              <a:t>The terms of reference of the USNC Council are defined in Module 2 of this training program</a:t>
            </a:r>
            <a:endParaRPr lang="en-US" sz="1300" dirty="0">
              <a:solidFill>
                <a:schemeClr val="accent3">
                  <a:lumMod val="50000"/>
                </a:schemeClr>
              </a:solidFill>
            </a:endParaRP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74697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Council Member Responsibilities</a:t>
            </a:r>
          </a:p>
        </p:txBody>
      </p:sp>
      <p:sp>
        <p:nvSpPr>
          <p:cNvPr id="3" name="Content Placeholder 2"/>
          <p:cNvSpPr>
            <a:spLocks noGrp="1"/>
          </p:cNvSpPr>
          <p:nvPr>
            <p:ph idx="1"/>
          </p:nvPr>
        </p:nvSpPr>
        <p:spPr>
          <a:xfrm>
            <a:off x="774358" y="1347537"/>
            <a:ext cx="7661188" cy="4672672"/>
          </a:xfrm>
        </p:spPr>
        <p:txBody>
          <a:bodyPr numCol="2">
            <a:noAutofit/>
          </a:bodyPr>
          <a:lstStyle/>
          <a:p>
            <a:r>
              <a:rPr lang="en-US" sz="1800" dirty="0"/>
              <a:t>Representing and coordinating </a:t>
            </a:r>
            <a:r>
              <a:rPr lang="en-US" sz="1800" dirty="0" smtClean="0"/>
              <a:t> United </a:t>
            </a:r>
            <a:r>
              <a:rPr lang="en-US" sz="1800" dirty="0"/>
              <a:t>States involvement in the </a:t>
            </a:r>
            <a:r>
              <a:rPr lang="en-US" sz="1800" dirty="0" smtClean="0"/>
              <a:t>    IEC </a:t>
            </a:r>
            <a:r>
              <a:rPr lang="en-US" sz="1800" dirty="0"/>
              <a:t>and other electrotechnical bodies associated with the IEC on behalf of ANSI;</a:t>
            </a:r>
          </a:p>
          <a:p>
            <a:r>
              <a:rPr lang="en-US" sz="1800" dirty="0"/>
              <a:t>Overseeing the TMC and CAPCC;</a:t>
            </a:r>
          </a:p>
          <a:p>
            <a:r>
              <a:rPr lang="en-US" sz="1800" dirty="0"/>
              <a:t>Reviewing USNC membership;</a:t>
            </a:r>
          </a:p>
          <a:p>
            <a:r>
              <a:rPr lang="en-US" sz="1800" dirty="0"/>
              <a:t>Recommending to the ANSI Finance Committee and ANSI Board of Directors an annual budget to cover IEC-related activities;</a:t>
            </a:r>
          </a:p>
          <a:p>
            <a:r>
              <a:rPr lang="en-US" sz="1800" dirty="0"/>
              <a:t>Managing programs and adjudicating disputes arising from authorized USNC </a:t>
            </a:r>
            <a:r>
              <a:rPr lang="en-US" sz="1800" dirty="0" smtClean="0"/>
              <a:t>activities;</a:t>
            </a:r>
          </a:p>
          <a:p>
            <a:r>
              <a:rPr lang="en-US" sz="1800" dirty="0" smtClean="0"/>
              <a:t>Coordinating </a:t>
            </a:r>
            <a:r>
              <a:rPr lang="en-US" sz="1800" dirty="0"/>
              <a:t>USNC activities with appropriate standards boards to promote consistency between those international and national activities that fall within the scope of the IEC;</a:t>
            </a:r>
          </a:p>
          <a:p>
            <a:r>
              <a:rPr lang="en-US" sz="1800" dirty="0"/>
              <a:t>Reporting annually to the ANSI Board of Directors on US participation in IEC activities and coordinating with the IPC on issues affecting United States interests on more than one international forum; and</a:t>
            </a:r>
          </a:p>
          <a:p>
            <a:r>
              <a:rPr lang="en-US" sz="1800" dirty="0"/>
              <a:t>Establishing, as appropriate, Mirror Committees to cover United States participation in IEC activities.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197400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a:t>Module III-B: Learning Objectives</a:t>
            </a:r>
          </a:p>
        </p:txBody>
      </p:sp>
      <p:sp>
        <p:nvSpPr>
          <p:cNvPr id="3" name="Content Placeholder 2"/>
          <p:cNvSpPr>
            <a:spLocks noGrp="1"/>
          </p:cNvSpPr>
          <p:nvPr>
            <p:ph idx="1"/>
          </p:nvPr>
        </p:nvSpPr>
        <p:spPr>
          <a:xfrm>
            <a:off x="774358" y="1466055"/>
            <a:ext cx="5257800" cy="4525963"/>
          </a:xfrm>
        </p:spPr>
        <p:txBody>
          <a:bodyPr/>
          <a:lstStyle/>
          <a:p>
            <a:r>
              <a:rPr lang="en-US" b="1" dirty="0"/>
              <a:t>This module provides an overview of committee personnel working within the U.S. National Committee of the International Electrotechnical Commission (USNC/IEC)</a:t>
            </a:r>
          </a:p>
          <a:p>
            <a:pPr lvl="1"/>
            <a:r>
              <a:rPr lang="en-US" dirty="0"/>
              <a:t>Responsibilities</a:t>
            </a:r>
          </a:p>
          <a:p>
            <a:pPr lvl="1"/>
            <a:r>
              <a:rPr lang="en-US" dirty="0"/>
              <a:t>Appointment</a:t>
            </a:r>
          </a:p>
          <a:p>
            <a:pPr lvl="1"/>
            <a:r>
              <a:rPr lang="en-US" dirty="0"/>
              <a:t>Qualifications </a:t>
            </a:r>
          </a:p>
          <a:p>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229309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Council Member Election </a:t>
            </a:r>
            <a:br>
              <a:rPr lang="en-US" dirty="0"/>
            </a:br>
            <a:r>
              <a:rPr lang="en-US" dirty="0"/>
              <a:t>and Terms of Office</a:t>
            </a:r>
          </a:p>
        </p:txBody>
      </p:sp>
      <p:sp>
        <p:nvSpPr>
          <p:cNvPr id="3" name="Content Placeholder 2"/>
          <p:cNvSpPr>
            <a:spLocks noGrp="1"/>
          </p:cNvSpPr>
          <p:nvPr>
            <p:ph idx="1"/>
          </p:nvPr>
        </p:nvSpPr>
        <p:spPr>
          <a:xfrm>
            <a:off x="774358" y="1395663"/>
            <a:ext cx="7661188" cy="4624546"/>
          </a:xfrm>
        </p:spPr>
        <p:txBody>
          <a:bodyPr/>
          <a:lstStyle/>
          <a:p>
            <a:r>
              <a:rPr lang="en-US" dirty="0"/>
              <a:t>Prospective Council members are nominated by the USNC Nominations Committee and elected by </a:t>
            </a:r>
            <a:r>
              <a:rPr lang="en-US" dirty="0" smtClean="0"/>
              <a:t>the </a:t>
            </a:r>
            <a:r>
              <a:rPr lang="en-US" dirty="0"/>
              <a:t>membership of the </a:t>
            </a:r>
            <a:r>
              <a:rPr lang="en-US" dirty="0" smtClean="0"/>
              <a:t>USNC Council.</a:t>
            </a:r>
            <a:endParaRPr lang="en-US" dirty="0"/>
          </a:p>
          <a:p>
            <a:r>
              <a:rPr lang="en-US" dirty="0"/>
              <a:t>Except for </a:t>
            </a:r>
            <a:r>
              <a:rPr lang="en-US" i="1" dirty="0"/>
              <a:t>ex-officio</a:t>
            </a:r>
            <a:r>
              <a:rPr lang="en-US" dirty="0"/>
              <a:t> members, the term of office for individuals elected to the USNC Council is three (3) years. </a:t>
            </a:r>
          </a:p>
          <a:p>
            <a:pPr lvl="1"/>
            <a:r>
              <a:rPr lang="en-US" dirty="0"/>
              <a:t>Such members may seek reelection to an unlimited number of consecutive three (3) year terms. </a:t>
            </a:r>
          </a:p>
          <a:p>
            <a:pPr lvl="1"/>
            <a:r>
              <a:rPr lang="en-US" dirty="0"/>
              <a:t>To the extent possible, terms should be staggered for USNC Council members.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116947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 of the USNC CAPCC</a:t>
            </a:r>
          </a:p>
        </p:txBody>
      </p:sp>
      <p:sp>
        <p:nvSpPr>
          <p:cNvPr id="3" name="Content Placeholder 2"/>
          <p:cNvSpPr>
            <a:spLocks noGrp="1"/>
          </p:cNvSpPr>
          <p:nvPr>
            <p:ph idx="1"/>
          </p:nvPr>
        </p:nvSpPr>
        <p:spPr>
          <a:xfrm>
            <a:off x="774358" y="1251284"/>
            <a:ext cx="7661188" cy="4768925"/>
          </a:xfrm>
        </p:spPr>
        <p:txBody>
          <a:bodyPr/>
          <a:lstStyle/>
          <a:p>
            <a:r>
              <a:rPr lang="en-US" dirty="0"/>
              <a:t>USNC Conformity Assessment Policy Coordinating Committee (CAPCC) members are reviewed and recommended by the Nominations Committee and approved by the USNC Council.</a:t>
            </a:r>
          </a:p>
          <a:p>
            <a:r>
              <a:rPr lang="en-US" dirty="0"/>
              <a:t>The Committee membership shall include the Officers of the USNC/IEC CA Systems and individuals proposed by USNC members. </a:t>
            </a:r>
          </a:p>
          <a:p>
            <a:pPr lvl="1"/>
            <a:r>
              <a:rPr lang="en-US" dirty="0"/>
              <a:t>Efforts shall be made to balance stakeholder interests in the membership at all times.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34805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CAPCC Member Responsibilities</a:t>
            </a:r>
          </a:p>
        </p:txBody>
      </p:sp>
      <p:sp>
        <p:nvSpPr>
          <p:cNvPr id="3" name="Content Placeholder 2"/>
          <p:cNvSpPr>
            <a:spLocks noGrp="1"/>
          </p:cNvSpPr>
          <p:nvPr>
            <p:ph idx="1"/>
          </p:nvPr>
        </p:nvSpPr>
        <p:spPr>
          <a:xfrm>
            <a:off x="774358" y="1395663"/>
            <a:ext cx="7661188" cy="4624546"/>
          </a:xfrm>
        </p:spPr>
        <p:txBody>
          <a:bodyPr numCol="2">
            <a:noAutofit/>
          </a:bodyPr>
          <a:lstStyle/>
          <a:p>
            <a:r>
              <a:rPr lang="en-US" sz="1800" dirty="0"/>
              <a:t>Developing US positions for the IEC CAB and other regional/international organizations;</a:t>
            </a:r>
          </a:p>
          <a:p>
            <a:r>
              <a:rPr lang="en-US" sz="1800" dirty="0"/>
              <a:t>Supporting the proper and expeditious development of conformity assessment systems;</a:t>
            </a:r>
          </a:p>
          <a:p>
            <a:r>
              <a:rPr lang="en-US" sz="1800" dirty="0"/>
              <a:t>Developing recommendations on USNC Conformity Assessment (CA) strategy and implementation plans </a:t>
            </a:r>
            <a:r>
              <a:rPr lang="en-US" sz="1800" dirty="0" smtClean="0"/>
              <a:t> for </a:t>
            </a:r>
            <a:r>
              <a:rPr lang="en-US" sz="1800" dirty="0"/>
              <a:t>USNC Council endorsement;</a:t>
            </a:r>
          </a:p>
          <a:p>
            <a:r>
              <a:rPr lang="en-US" sz="1800" dirty="0"/>
              <a:t>Recommending USNC CA positions </a:t>
            </a:r>
            <a:r>
              <a:rPr lang="en-US" sz="1800" dirty="0" smtClean="0"/>
              <a:t> for </a:t>
            </a:r>
            <a:r>
              <a:rPr lang="en-US" sz="1800" dirty="0"/>
              <a:t>agenda items at the IEC Council Board and ANSI’s Conformity Assessment Policy Committee as </a:t>
            </a:r>
            <a:r>
              <a:rPr lang="en-US" sz="1800" dirty="0" smtClean="0"/>
              <a:t>  they </a:t>
            </a:r>
            <a:r>
              <a:rPr lang="en-US" sz="1800" dirty="0"/>
              <a:t>arise;</a:t>
            </a:r>
          </a:p>
          <a:p>
            <a:endParaRPr lang="en-US" sz="1800" dirty="0" smtClean="0"/>
          </a:p>
          <a:p>
            <a:r>
              <a:rPr lang="en-US" sz="1800" dirty="0" smtClean="0"/>
              <a:t>Establishing</a:t>
            </a:r>
            <a:r>
              <a:rPr lang="en-US" sz="1800" dirty="0"/>
              <a:t>, as appropriate, mechanisms to address US participation in conformity assessment activities;</a:t>
            </a:r>
          </a:p>
          <a:p>
            <a:r>
              <a:rPr lang="en-US" sz="1800" dirty="0"/>
              <a:t>Appointing and approving Secretariats of US conformity assessment mirror committees;</a:t>
            </a:r>
          </a:p>
          <a:p>
            <a:r>
              <a:rPr lang="en-US" sz="1800" dirty="0"/>
              <a:t>Coordinating with USNC TMC to resolve any standards technical issues;</a:t>
            </a:r>
          </a:p>
          <a:p>
            <a:r>
              <a:rPr lang="en-US" sz="1800" dirty="0"/>
              <a:t>Reporting to USNC Council after each meeting; and</a:t>
            </a:r>
          </a:p>
          <a:p>
            <a:r>
              <a:rPr lang="en-US" sz="1800" dirty="0"/>
              <a:t>Approving the USNC CA systems operating procedures.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16164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USNC CA System </a:t>
            </a:r>
            <a:br>
              <a:rPr lang="en-US" dirty="0"/>
            </a:br>
            <a:r>
              <a:rPr lang="en-US" dirty="0"/>
              <a:t>Mirror Committees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sp>
        <p:nvSpPr>
          <p:cNvPr id="6" name="Rectangle 5"/>
          <p:cNvSpPr/>
          <p:nvPr/>
        </p:nvSpPr>
        <p:spPr>
          <a:xfrm>
            <a:off x="2336823" y="1373412"/>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519175"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USNC/IECEE</a:t>
            </a:r>
          </a:p>
          <a:p>
            <a:pPr marL="114300" lvl="1" indent="-114300" algn="l" defTabSz="533400">
              <a:lnSpc>
                <a:spcPct val="90000"/>
              </a:lnSpc>
              <a:spcBef>
                <a:spcPct val="0"/>
              </a:spcBef>
              <a:spcAft>
                <a:spcPct val="15000"/>
              </a:spcAft>
              <a:buChar char="••"/>
            </a:pPr>
            <a:r>
              <a:rPr lang="en-US" altLang="en-US" sz="1200" kern="1200" dirty="0"/>
              <a:t>Electrical equipment: safety and performance</a:t>
            </a:r>
            <a:endParaRPr lang="en-US" sz="1200" kern="1200" dirty="0"/>
          </a:p>
        </p:txBody>
      </p:sp>
      <p:sp>
        <p:nvSpPr>
          <p:cNvPr id="8" name="Rectangle 7"/>
          <p:cNvSpPr/>
          <p:nvPr/>
        </p:nvSpPr>
        <p:spPr>
          <a:xfrm>
            <a:off x="5734805" y="1373412"/>
            <a:ext cx="2194819" cy="1845999"/>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917156"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USNC/IECEx</a:t>
            </a:r>
          </a:p>
          <a:p>
            <a:pPr marL="114300" lvl="1" indent="-114300" algn="l" defTabSz="533400">
              <a:lnSpc>
                <a:spcPct val="90000"/>
              </a:lnSpc>
              <a:spcBef>
                <a:spcPct val="0"/>
              </a:spcBef>
              <a:spcAft>
                <a:spcPct val="15000"/>
              </a:spcAft>
              <a:buChar char="••"/>
            </a:pPr>
            <a:r>
              <a:rPr lang="en-US" altLang="en-US" sz="1200" kern="1200" dirty="0"/>
              <a:t>Hazardous environments</a:t>
            </a:r>
            <a:endParaRPr lang="en-US" sz="1200" kern="1200" dirty="0"/>
          </a:p>
        </p:txBody>
      </p:sp>
      <p:sp>
        <p:nvSpPr>
          <p:cNvPr id="10" name="Rectangle 9"/>
          <p:cNvSpPr/>
          <p:nvPr/>
        </p:nvSpPr>
        <p:spPr>
          <a:xfrm>
            <a:off x="2336823" y="3671448"/>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519175"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USNC/IECQ</a:t>
            </a:r>
            <a:endParaRPr lang="en-US" sz="1600" kern="1200" dirty="0"/>
          </a:p>
          <a:p>
            <a:pPr marL="114300" lvl="1" indent="-114300" algn="l" defTabSz="533400">
              <a:lnSpc>
                <a:spcPct val="90000"/>
              </a:lnSpc>
              <a:spcBef>
                <a:spcPct val="0"/>
              </a:spcBef>
              <a:spcAft>
                <a:spcPct val="15000"/>
              </a:spcAft>
              <a:buChar char="••"/>
            </a:pPr>
            <a:r>
              <a:rPr lang="en-US" altLang="en-US" sz="1200" kern="1200" dirty="0"/>
              <a:t>Electronic components</a:t>
            </a:r>
            <a:endParaRPr lang="en-US" sz="1200" kern="1200" dirty="0"/>
          </a:p>
        </p:txBody>
      </p:sp>
      <p:sp>
        <p:nvSpPr>
          <p:cNvPr id="12" name="Rectangle 11"/>
          <p:cNvSpPr/>
          <p:nvPr/>
        </p:nvSpPr>
        <p:spPr>
          <a:xfrm>
            <a:off x="5734805" y="3671448"/>
            <a:ext cx="2194819" cy="1845999"/>
          </a:xfrm>
          <a:prstGeom prst="rect">
            <a:avLst/>
          </a:prstGeom>
          <a:blipFill>
            <a:blip r:embed="rId6">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917156"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USNC/IECRE</a:t>
            </a:r>
          </a:p>
          <a:p>
            <a:pPr marL="114300" lvl="1" indent="-114300" algn="l" defTabSz="533400">
              <a:lnSpc>
                <a:spcPct val="90000"/>
              </a:lnSpc>
              <a:spcBef>
                <a:spcPct val="0"/>
              </a:spcBef>
              <a:spcAft>
                <a:spcPct val="15000"/>
              </a:spcAft>
              <a:buChar char="••"/>
            </a:pPr>
            <a:r>
              <a:rPr lang="en-US" altLang="en-US" sz="1200" kern="1200" dirty="0"/>
              <a:t>Renewable energies</a:t>
            </a:r>
            <a:endParaRPr lang="en-US" sz="1200" kern="1200" dirty="0"/>
          </a:p>
        </p:txBody>
      </p:sp>
    </p:spTree>
    <p:extLst>
      <p:ext uri="{BB962C8B-B14F-4D97-AF65-F5344CB8AC3E}">
        <p14:creationId xmlns:p14="http://schemas.microsoft.com/office/powerpoint/2010/main" val="13087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USNC/IECEE Certification Services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pic>
        <p:nvPicPr>
          <p:cNvPr id="5" name="Picture 4"/>
          <p:cNvPicPr>
            <a:picLocks noChangeAspect="1"/>
          </p:cNvPicPr>
          <p:nvPr/>
        </p:nvPicPr>
        <p:blipFill>
          <a:blip r:embed="rId2"/>
          <a:stretch>
            <a:fillRect/>
          </a:stretch>
        </p:blipFill>
        <p:spPr>
          <a:xfrm>
            <a:off x="914400" y="1524000"/>
            <a:ext cx="3578225" cy="3067050"/>
          </a:xfrm>
          <a:prstGeom prst="rect">
            <a:avLst/>
          </a:prstGeom>
        </p:spPr>
      </p:pic>
      <p:pic>
        <p:nvPicPr>
          <p:cNvPr id="6" name="Picture 5"/>
          <p:cNvPicPr>
            <a:picLocks noChangeAspect="1"/>
          </p:cNvPicPr>
          <p:nvPr/>
        </p:nvPicPr>
        <p:blipFill>
          <a:blip r:embed="rId3"/>
          <a:stretch>
            <a:fillRect/>
          </a:stretch>
        </p:blipFill>
        <p:spPr>
          <a:xfrm>
            <a:off x="4520498" y="1524001"/>
            <a:ext cx="3556702" cy="3067050"/>
          </a:xfrm>
          <a:prstGeom prst="rect">
            <a:avLst/>
          </a:prstGeom>
        </p:spPr>
      </p:pic>
      <p:pic>
        <p:nvPicPr>
          <p:cNvPr id="7" name="Picture 6"/>
          <p:cNvPicPr>
            <a:picLocks noChangeAspect="1"/>
          </p:cNvPicPr>
          <p:nvPr/>
        </p:nvPicPr>
        <p:blipFill>
          <a:blip r:embed="rId4"/>
          <a:stretch>
            <a:fillRect/>
          </a:stretch>
        </p:blipFill>
        <p:spPr>
          <a:xfrm>
            <a:off x="914400" y="4624001"/>
            <a:ext cx="3536315" cy="968854"/>
          </a:xfrm>
          <a:prstGeom prst="rect">
            <a:avLst/>
          </a:prstGeom>
        </p:spPr>
      </p:pic>
      <p:pic>
        <p:nvPicPr>
          <p:cNvPr id="8" name="Picture 7"/>
          <p:cNvPicPr>
            <a:picLocks noChangeAspect="1"/>
          </p:cNvPicPr>
          <p:nvPr/>
        </p:nvPicPr>
        <p:blipFill>
          <a:blip r:embed="rId5"/>
          <a:stretch>
            <a:fillRect/>
          </a:stretch>
        </p:blipFill>
        <p:spPr>
          <a:xfrm>
            <a:off x="4522557" y="4561673"/>
            <a:ext cx="3554643" cy="1000927"/>
          </a:xfrm>
          <a:prstGeom prst="rect">
            <a:avLst/>
          </a:prstGeom>
        </p:spPr>
      </p:pic>
    </p:spTree>
    <p:extLst>
      <p:ext uri="{BB962C8B-B14F-4D97-AF65-F5344CB8AC3E}">
        <p14:creationId xmlns:p14="http://schemas.microsoft.com/office/powerpoint/2010/main" val="237062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USNC/IECEx Certification Services</a:t>
            </a:r>
          </a:p>
        </p:txBody>
      </p:sp>
      <p:sp>
        <p:nvSpPr>
          <p:cNvPr id="3" name="Content Placeholder 2"/>
          <p:cNvSpPr>
            <a:spLocks noGrp="1"/>
          </p:cNvSpPr>
          <p:nvPr>
            <p:ph idx="1"/>
          </p:nvPr>
        </p:nvSpPr>
        <p:spPr/>
        <p:txBody>
          <a:bodyPr/>
          <a:lstStyle/>
          <a:p>
            <a:r>
              <a:rPr lang="en-US" dirty="0"/>
              <a:t>IECEx Certified Equipment Scheme</a:t>
            </a:r>
          </a:p>
          <a:p>
            <a:r>
              <a:rPr lang="en-US" dirty="0"/>
              <a:t>IECEx Certified Service Facilities Scheme</a:t>
            </a:r>
          </a:p>
          <a:p>
            <a:r>
              <a:rPr lang="en-US" dirty="0"/>
              <a:t>IECEx Certification of Personnel Competencies</a:t>
            </a:r>
          </a:p>
          <a:p>
            <a:r>
              <a:rPr lang="en-US" dirty="0"/>
              <a:t>IECEx Certified Mark Licensing System</a:t>
            </a:r>
          </a:p>
          <a:p>
            <a:r>
              <a:rPr lang="en-US" dirty="0"/>
              <a:t>IECEx Mobile App</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pic>
        <p:nvPicPr>
          <p:cNvPr id="5" name="Picture 4"/>
          <p:cNvPicPr>
            <a:picLocks noChangeAspect="1"/>
          </p:cNvPicPr>
          <p:nvPr/>
        </p:nvPicPr>
        <p:blipFill>
          <a:blip r:embed="rId2"/>
          <a:stretch>
            <a:fillRect/>
          </a:stretch>
        </p:blipFill>
        <p:spPr>
          <a:xfrm>
            <a:off x="3868340" y="3581809"/>
            <a:ext cx="2228850" cy="2438400"/>
          </a:xfrm>
          <a:prstGeom prst="rect">
            <a:avLst/>
          </a:prstGeom>
        </p:spPr>
      </p:pic>
      <p:pic>
        <p:nvPicPr>
          <p:cNvPr id="6" name="Picture 5"/>
          <p:cNvPicPr>
            <a:picLocks noChangeAspect="1"/>
          </p:cNvPicPr>
          <p:nvPr/>
        </p:nvPicPr>
        <p:blipFill>
          <a:blip r:embed="rId3"/>
          <a:stretch>
            <a:fillRect/>
          </a:stretch>
        </p:blipFill>
        <p:spPr>
          <a:xfrm>
            <a:off x="6460958" y="3234147"/>
            <a:ext cx="2338356" cy="2786062"/>
          </a:xfrm>
          <a:prstGeom prst="rect">
            <a:avLst/>
          </a:prstGeom>
        </p:spPr>
      </p:pic>
    </p:spTree>
    <p:extLst>
      <p:ext uri="{BB962C8B-B14F-4D97-AF65-F5344CB8AC3E}">
        <p14:creationId xmlns:p14="http://schemas.microsoft.com/office/powerpoint/2010/main" val="161399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words Kalite Puanı Nedir? - Adwords - SemSector İntern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973" y="1616242"/>
            <a:ext cx="2520729" cy="2362392"/>
          </a:xfrm>
          <a:prstGeom prst="rect">
            <a:avLst/>
          </a:prstGeom>
        </p:spPr>
      </p:pic>
      <p:sp>
        <p:nvSpPr>
          <p:cNvPr id="2" name="Title 1"/>
          <p:cNvSpPr>
            <a:spLocks noGrp="1"/>
          </p:cNvSpPr>
          <p:nvPr>
            <p:ph type="title"/>
          </p:nvPr>
        </p:nvSpPr>
        <p:spPr/>
        <p:txBody>
          <a:bodyPr/>
          <a:lstStyle/>
          <a:p>
            <a:r>
              <a:rPr lang="en-US" dirty="0"/>
              <a:t>USNC/IECQ Certification Services</a:t>
            </a:r>
          </a:p>
        </p:txBody>
      </p:sp>
      <p:sp>
        <p:nvSpPr>
          <p:cNvPr id="3" name="Content Placeholder 2"/>
          <p:cNvSpPr>
            <a:spLocks noGrp="1"/>
          </p:cNvSpPr>
          <p:nvPr>
            <p:ph idx="1"/>
          </p:nvPr>
        </p:nvSpPr>
        <p:spPr/>
        <p:txBody>
          <a:bodyPr/>
          <a:lstStyle/>
          <a:p>
            <a:r>
              <a:rPr lang="en-US" sz="2200" dirty="0" smtClean="0"/>
              <a:t>IECQ AP - Approved Process Scheme </a:t>
            </a:r>
          </a:p>
          <a:p>
            <a:pPr lvl="1"/>
            <a:r>
              <a:rPr lang="en-US" sz="1800" dirty="0" smtClean="0"/>
              <a:t>Certification of sub-processes for component manufacture</a:t>
            </a:r>
          </a:p>
          <a:p>
            <a:r>
              <a:rPr lang="en-US" sz="2200" dirty="0" smtClean="0"/>
              <a:t>IECQ </a:t>
            </a:r>
            <a:r>
              <a:rPr lang="en-US" sz="2200" dirty="0"/>
              <a:t>AC - Approved Components Scheme</a:t>
            </a:r>
          </a:p>
          <a:p>
            <a:pPr lvl="1"/>
            <a:r>
              <a:rPr lang="en-US" sz="1800" dirty="0"/>
              <a:t>Certification of components, products, materials, </a:t>
            </a:r>
            <a:r>
              <a:rPr lang="en-US" sz="1800" dirty="0" smtClean="0"/>
              <a:t>                                         and assemblies</a:t>
            </a:r>
            <a:endParaRPr lang="en-US" sz="1800" dirty="0"/>
          </a:p>
          <a:p>
            <a:r>
              <a:rPr lang="en-US" sz="2200" dirty="0"/>
              <a:t>IECQ AQP - Automotive Qualification Program</a:t>
            </a:r>
          </a:p>
          <a:p>
            <a:r>
              <a:rPr lang="en-US" sz="2200" dirty="0"/>
              <a:t>IECQ LED - Scheme for LED Lighting </a:t>
            </a:r>
          </a:p>
          <a:p>
            <a:r>
              <a:rPr lang="en-US" sz="2200" dirty="0"/>
              <a:t>IECQ ADHP – Avionic, Defense, &amp; High Performance Scheme</a:t>
            </a:r>
          </a:p>
          <a:p>
            <a:r>
              <a:rPr lang="en-US" sz="2200" dirty="0"/>
              <a:t>IECQ CAP – Counterfeit Avoidance Program</a:t>
            </a:r>
          </a:p>
          <a:p>
            <a:r>
              <a:rPr lang="en-US" sz="2200" dirty="0"/>
              <a:t>IECQ HSPM – Hazardous Substances Process Mgmt. Scheme</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13667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IECRE Certification Services</a:t>
            </a:r>
          </a:p>
        </p:txBody>
      </p:sp>
      <p:sp>
        <p:nvSpPr>
          <p:cNvPr id="3" name="Content Placeholder 2"/>
          <p:cNvSpPr>
            <a:spLocks noGrp="1"/>
          </p:cNvSpPr>
          <p:nvPr>
            <p:ph idx="1"/>
          </p:nvPr>
        </p:nvSpPr>
        <p:spPr>
          <a:xfrm>
            <a:off x="3962400" y="1315454"/>
            <a:ext cx="4724400" cy="4810710"/>
          </a:xfrm>
        </p:spPr>
        <p:txBody>
          <a:bodyPr>
            <a:normAutofit lnSpcReduction="10000"/>
          </a:bodyPr>
          <a:lstStyle/>
          <a:p>
            <a:r>
              <a:rPr lang="en-US" sz="2400" b="1" dirty="0"/>
              <a:t>IECRE System is organized into </a:t>
            </a:r>
            <a:br>
              <a:rPr lang="en-US" sz="2400" b="1" dirty="0"/>
            </a:br>
            <a:r>
              <a:rPr lang="en-US" sz="2400" b="1" dirty="0"/>
              <a:t>three Sectors:</a:t>
            </a:r>
          </a:p>
          <a:p>
            <a:pPr lvl="1"/>
            <a:r>
              <a:rPr lang="en-US" sz="2000" dirty="0"/>
              <a:t>Marine Energy</a:t>
            </a:r>
          </a:p>
          <a:p>
            <a:pPr lvl="1"/>
            <a:r>
              <a:rPr lang="en-US" sz="2000" dirty="0"/>
              <a:t>Wind Energy</a:t>
            </a:r>
          </a:p>
          <a:p>
            <a:pPr lvl="1"/>
            <a:r>
              <a:rPr lang="en-US" sz="2000" dirty="0"/>
              <a:t>Solar PV Energy</a:t>
            </a:r>
          </a:p>
          <a:p>
            <a:r>
              <a:rPr lang="en-US" sz="2400" b="1" dirty="0"/>
              <a:t>Each of these sectors will be able </a:t>
            </a:r>
            <a:r>
              <a:rPr lang="en-US" sz="2400" b="1" dirty="0" smtClean="0"/>
              <a:t> to </a:t>
            </a:r>
            <a:r>
              <a:rPr lang="en-US" sz="2400" b="1" dirty="0"/>
              <a:t>operate Schemes that cover</a:t>
            </a:r>
          </a:p>
          <a:p>
            <a:pPr lvl="1"/>
            <a:r>
              <a:rPr lang="en-US" sz="2000" dirty="0"/>
              <a:t>products, e.g. components and systems</a:t>
            </a:r>
          </a:p>
          <a:p>
            <a:pPr lvl="1"/>
            <a:r>
              <a:rPr lang="en-US" sz="2000" dirty="0"/>
              <a:t>services, e.g. installations and other related offers of the sector</a:t>
            </a:r>
          </a:p>
          <a:p>
            <a:pPr lvl="1"/>
            <a:r>
              <a:rPr lang="en-US" sz="2000" dirty="0"/>
              <a:t>personnel, e.g. covering the competence of those working in the sector</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pic>
        <p:nvPicPr>
          <p:cNvPr id="5" name="Picture 4" descr="Οικολόγοι Πράσινοι - Απαράδεκτες οι δηλώσεις του νέου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49" y="2362200"/>
            <a:ext cx="3474351" cy="2218562"/>
          </a:xfrm>
          <a:prstGeom prst="rect">
            <a:avLst/>
          </a:prstGeom>
        </p:spPr>
      </p:pic>
    </p:spTree>
    <p:extLst>
      <p:ext uri="{BB962C8B-B14F-4D97-AF65-F5344CB8AC3E}">
        <p14:creationId xmlns:p14="http://schemas.microsoft.com/office/powerpoint/2010/main" val="244923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Management </a:t>
            </a:r>
            <a:br>
              <a:rPr lang="en-US" dirty="0"/>
            </a:br>
            <a:r>
              <a:rPr lang="en-US" dirty="0"/>
              <a:t>Committee (TMC)</a:t>
            </a:r>
          </a:p>
        </p:txBody>
      </p:sp>
      <p:sp>
        <p:nvSpPr>
          <p:cNvPr id="3" name="Content Placeholder 2"/>
          <p:cNvSpPr>
            <a:spLocks noGrp="1"/>
          </p:cNvSpPr>
          <p:nvPr>
            <p:ph idx="1"/>
          </p:nvPr>
        </p:nvSpPr>
        <p:spPr>
          <a:xfrm>
            <a:off x="774358" y="1443789"/>
            <a:ext cx="7661188" cy="4576420"/>
          </a:xfrm>
        </p:spPr>
        <p:txBody>
          <a:bodyPr/>
          <a:lstStyle/>
          <a:p>
            <a:r>
              <a:rPr lang="en-US" dirty="0"/>
              <a:t>The USNC Technical Management Committee is responsible for ensuring the proper and expeditious development of technical </a:t>
            </a:r>
            <a:r>
              <a:rPr lang="en-US" dirty="0" smtClean="0"/>
              <a:t>work</a:t>
            </a:r>
          </a:p>
          <a:p>
            <a:r>
              <a:rPr lang="en-US" dirty="0" smtClean="0"/>
              <a:t>TMC </a:t>
            </a:r>
            <a:r>
              <a:rPr lang="en-US" dirty="0"/>
              <a:t>members are proposed by the USNC </a:t>
            </a:r>
            <a:r>
              <a:rPr lang="en-US" dirty="0" smtClean="0"/>
              <a:t>members and elected by USNC Council</a:t>
            </a:r>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67241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Members of the TMC Responsibilities</a:t>
            </a:r>
          </a:p>
        </p:txBody>
      </p:sp>
      <p:sp>
        <p:nvSpPr>
          <p:cNvPr id="3" name="Content Placeholder 2"/>
          <p:cNvSpPr>
            <a:spLocks noGrp="1"/>
          </p:cNvSpPr>
          <p:nvPr>
            <p:ph idx="1"/>
          </p:nvPr>
        </p:nvSpPr>
        <p:spPr/>
        <p:txBody>
          <a:bodyPr numCol="2">
            <a:noAutofit/>
          </a:bodyPr>
          <a:lstStyle/>
          <a:p>
            <a:r>
              <a:rPr lang="en-US" sz="1700" dirty="0"/>
              <a:t>Developing US positions before the IEC SMB and other regional/international bodies;</a:t>
            </a:r>
          </a:p>
          <a:p>
            <a:r>
              <a:rPr lang="en-US" sz="1700" dirty="0"/>
              <a:t>Approving designations of Technical Advisors (TAs), Deputy Technical Advisors (DTAs), and TAG Administrators;</a:t>
            </a:r>
          </a:p>
          <a:p>
            <a:r>
              <a:rPr lang="en-US" sz="1700" dirty="0"/>
              <a:t>Approving designations of Secretaries and Assistant Secretaries of US Secretariats of IEC Committees;</a:t>
            </a:r>
          </a:p>
          <a:p>
            <a:r>
              <a:rPr lang="en-US" sz="1700" dirty="0"/>
              <a:t>Approving nominations of US Chairs for IEC TCs/SCs/Systems Committees (SyCs);</a:t>
            </a:r>
          </a:p>
          <a:p>
            <a:r>
              <a:rPr lang="en-US" sz="1700" dirty="0"/>
              <a:t>Authorizing invitations to host </a:t>
            </a:r>
            <a:r>
              <a:rPr lang="en-US" sz="1700" dirty="0" smtClean="0"/>
              <a:t>TC/SC/</a:t>
            </a:r>
            <a:r>
              <a:rPr lang="en-US" sz="1700" dirty="0" err="1" smtClean="0"/>
              <a:t>SyC</a:t>
            </a:r>
            <a:r>
              <a:rPr lang="en-US" sz="1700" dirty="0" smtClean="0"/>
              <a:t> </a:t>
            </a:r>
            <a:r>
              <a:rPr lang="en-US" sz="1700" dirty="0"/>
              <a:t>meetings in the US;</a:t>
            </a:r>
          </a:p>
          <a:p>
            <a:r>
              <a:rPr lang="en-US" sz="1700" dirty="0"/>
              <a:t>Designating TAGs for each IEC technical committee and subcommittee in which the US elects to participate</a:t>
            </a:r>
            <a:r>
              <a:rPr lang="en-US" sz="1700" dirty="0" smtClean="0"/>
              <a:t>;</a:t>
            </a:r>
            <a:endParaRPr lang="en-US" sz="1700" dirty="0"/>
          </a:p>
          <a:p>
            <a:r>
              <a:rPr lang="en-US" sz="1700" dirty="0"/>
              <a:t>Establishing, as appropriate, </a:t>
            </a:r>
            <a:br>
              <a:rPr lang="en-US" sz="1700" dirty="0"/>
            </a:br>
            <a:r>
              <a:rPr lang="en-US" sz="1700" dirty="0"/>
              <a:t>committees to cover US participation in SMB activities;</a:t>
            </a:r>
          </a:p>
          <a:p>
            <a:r>
              <a:rPr lang="en-US" sz="1700" dirty="0"/>
              <a:t>Reviewing and voting on all recommendations to surrender a Secretariat of an IEC Committee;</a:t>
            </a:r>
          </a:p>
          <a:p>
            <a:r>
              <a:rPr lang="en-US" sz="1700" dirty="0"/>
              <a:t>Coordinating with USNC CAPCC to resolve any standards technical issues;</a:t>
            </a:r>
          </a:p>
          <a:p>
            <a:r>
              <a:rPr lang="en-US" sz="1700" dirty="0"/>
              <a:t>Approving TAG Operating Procedures;</a:t>
            </a:r>
          </a:p>
          <a:p>
            <a:r>
              <a:rPr lang="en-US" sz="1700" dirty="0"/>
              <a:t>Reporting to USNC Council </a:t>
            </a:r>
            <a:r>
              <a:rPr lang="en-US" sz="1700" dirty="0" smtClean="0"/>
              <a:t>                after </a:t>
            </a:r>
            <a:r>
              <a:rPr lang="en-US" sz="1700" dirty="0"/>
              <a:t>each meeting.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pic>
        <p:nvPicPr>
          <p:cNvPr id="5" name="Picture 4" descr="[フリーイラスト素材] イラスト, ネットワーク, インターネット, PC / パソコン / コンピュータ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223" y="4732647"/>
            <a:ext cx="1447800" cy="1447800"/>
          </a:xfrm>
          <a:prstGeom prst="rect">
            <a:avLst/>
          </a:prstGeom>
        </p:spPr>
      </p:pic>
    </p:spTree>
    <p:extLst>
      <p:ext uri="{BB962C8B-B14F-4D97-AF65-F5344CB8AC3E}">
        <p14:creationId xmlns:p14="http://schemas.microsoft.com/office/powerpoint/2010/main" val="53639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III-B: Disclaimer</a:t>
            </a:r>
          </a:p>
        </p:txBody>
      </p:sp>
      <p:sp>
        <p:nvSpPr>
          <p:cNvPr id="3" name="Content Placeholder 2"/>
          <p:cNvSpPr>
            <a:spLocks noGrp="1"/>
          </p:cNvSpPr>
          <p:nvPr>
            <p:ph idx="1"/>
          </p:nvPr>
        </p:nvSpPr>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 </a:t>
            </a:r>
          </a:p>
          <a:p>
            <a:r>
              <a:rPr lang="en-US" sz="2400" dirty="0"/>
              <a:t>For additional information about content addressed in this module, please contact the USNC staff (</a:t>
            </a:r>
            <a:r>
              <a:rPr lang="en-US" sz="2400" dirty="0">
                <a:hlinkClick r:id="rId3"/>
              </a:rPr>
              <a:t>usnc@ansi.org</a:t>
            </a:r>
            <a:r>
              <a:rPr lang="en-US" sz="2400" dirty="0"/>
              <a:t>).</a:t>
            </a:r>
          </a:p>
          <a:p>
            <a:r>
              <a:rPr lang="en-US" sz="2400" dirty="0"/>
              <a:t>Additional information is also available via </a:t>
            </a:r>
            <a:r>
              <a:rPr lang="en-US" sz="2400" dirty="0">
                <a:hlinkClick r:id="rId4"/>
              </a:rPr>
              <a:t>USNC/IEC Education &amp; Training.</a:t>
            </a:r>
            <a:r>
              <a:rPr lang="en-US" sz="2400" dirty="0"/>
              <a:t> </a:t>
            </a:r>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4868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Advisory Groups (TAGs)</a:t>
            </a:r>
          </a:p>
        </p:txBody>
      </p:sp>
      <p:sp>
        <p:nvSpPr>
          <p:cNvPr id="3" name="Content Placeholder 2"/>
          <p:cNvSpPr>
            <a:spLocks noGrp="1"/>
          </p:cNvSpPr>
          <p:nvPr>
            <p:ph idx="1"/>
          </p:nvPr>
        </p:nvSpPr>
        <p:spPr/>
        <p:txBody>
          <a:bodyPr/>
          <a:lstStyle/>
          <a:p>
            <a:r>
              <a:rPr lang="en-US" dirty="0"/>
              <a:t>For each IEC </a:t>
            </a:r>
            <a:r>
              <a:rPr lang="en-US" dirty="0" smtClean="0"/>
              <a:t>TC, SC, and </a:t>
            </a:r>
            <a:r>
              <a:rPr lang="en-US" dirty="0" err="1" smtClean="0"/>
              <a:t>SyC</a:t>
            </a:r>
            <a:r>
              <a:rPr lang="en-US" dirty="0" smtClean="0"/>
              <a:t> </a:t>
            </a:r>
            <a:r>
              <a:rPr lang="en-US" dirty="0"/>
              <a:t>on which the USNC is a “P” (Participating) there shall be a U.S. Technical Advisory Group or </a:t>
            </a:r>
            <a:r>
              <a:rPr lang="en-US" b="1" dirty="0"/>
              <a:t>TAG</a:t>
            </a:r>
            <a:r>
              <a:rPr lang="en-US" dirty="0"/>
              <a:t>.</a:t>
            </a:r>
          </a:p>
          <a:p>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1400" i="1" dirty="0">
              <a:solidFill>
                <a:schemeClr val="tx1"/>
              </a:solidFill>
            </a:endParaRPr>
          </a:p>
          <a:p>
            <a:pPr marL="0" indent="0" algn="ctr">
              <a:buNone/>
            </a:pPr>
            <a:endParaRPr lang="en-US" sz="1400" i="1" dirty="0">
              <a:solidFill>
                <a:schemeClr val="tx1"/>
              </a:solidFill>
            </a:endParaRPr>
          </a:p>
          <a:p>
            <a:pPr marL="0" indent="0" algn="ctr">
              <a:buNone/>
            </a:pPr>
            <a:r>
              <a:rPr lang="en-US" sz="1400" i="1" dirty="0">
                <a:solidFill>
                  <a:schemeClr val="tx1"/>
                </a:solidFill>
              </a:rPr>
              <a:t>For additional information on USNC TAGs, please see Module 2-B of this USNC training program</a:t>
            </a:r>
          </a:p>
          <a:p>
            <a:endParaRPr lang="en-US" dirty="0">
              <a:solidFill>
                <a:schemeClr val="tx1"/>
              </a:solidFill>
            </a:endParaRP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pic>
        <p:nvPicPr>
          <p:cNvPr id="5" name="Picture 4" descr="Michael Stout's Blog-For students and teachers: OMG!! 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841624"/>
            <a:ext cx="3352800" cy="2043113"/>
          </a:xfrm>
          <a:prstGeom prst="rect">
            <a:avLst/>
          </a:prstGeom>
        </p:spPr>
      </p:pic>
    </p:spTree>
    <p:extLst>
      <p:ext uri="{BB962C8B-B14F-4D97-AF65-F5344CB8AC3E}">
        <p14:creationId xmlns:p14="http://schemas.microsoft.com/office/powerpoint/2010/main" val="52571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yoda&lt;/strong&gt; MAGZ U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6674" y="1736557"/>
            <a:ext cx="2926080" cy="2601468"/>
          </a:xfrm>
          <a:prstGeom prst="rect">
            <a:avLst/>
          </a:prstGeom>
        </p:spPr>
      </p:pic>
      <p:sp>
        <p:nvSpPr>
          <p:cNvPr id="2" name="Title 1"/>
          <p:cNvSpPr>
            <a:spLocks noGrp="1"/>
          </p:cNvSpPr>
          <p:nvPr>
            <p:ph type="title"/>
          </p:nvPr>
        </p:nvSpPr>
        <p:spPr/>
        <p:txBody>
          <a:bodyPr>
            <a:normAutofit fontScale="90000"/>
          </a:bodyPr>
          <a:lstStyle/>
          <a:p>
            <a:r>
              <a:rPr lang="en-US" dirty="0"/>
              <a:t>TMC Member – Technical Advisor (TA)</a:t>
            </a:r>
          </a:p>
        </p:txBody>
      </p:sp>
      <p:sp>
        <p:nvSpPr>
          <p:cNvPr id="3" name="Content Placeholder 2"/>
          <p:cNvSpPr>
            <a:spLocks noGrp="1"/>
          </p:cNvSpPr>
          <p:nvPr>
            <p:ph idx="1"/>
          </p:nvPr>
        </p:nvSpPr>
        <p:spPr>
          <a:xfrm>
            <a:off x="3182754" y="1312993"/>
            <a:ext cx="5760720" cy="4826752"/>
          </a:xfrm>
        </p:spPr>
        <p:txBody>
          <a:bodyPr>
            <a:normAutofit/>
          </a:bodyPr>
          <a:lstStyle/>
          <a:p>
            <a:r>
              <a:rPr lang="en-US" sz="2000" dirty="0"/>
              <a:t>Single point of technical contact for a </a:t>
            </a:r>
            <a:br>
              <a:rPr lang="en-US" sz="2000" dirty="0"/>
            </a:br>
            <a:r>
              <a:rPr lang="en-US" sz="2000" dirty="0"/>
              <a:t>USNC TAG appointed by the Technical Management Committee (TMC). The TA often serves as Chair of the TAG.</a:t>
            </a:r>
          </a:p>
          <a:p>
            <a:r>
              <a:rPr lang="en-US" sz="2000" dirty="0" smtClean="0"/>
              <a:t>A </a:t>
            </a:r>
            <a:r>
              <a:rPr lang="en-US" sz="2000" dirty="0"/>
              <a:t>TA shall be nominated by the responsible USNC TAG and the nomination forwarded to the TMC for its approval. TAs shall be eligible for </a:t>
            </a:r>
            <a:r>
              <a:rPr lang="en-US" sz="2000" dirty="0" smtClean="0"/>
              <a:t>reappointment for a four (4) year term </a:t>
            </a:r>
            <a:r>
              <a:rPr lang="en-US" sz="2000" dirty="0"/>
              <a:t>subject to approval by the TMC. </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33100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Advisor Qualifications</a:t>
            </a:r>
          </a:p>
        </p:txBody>
      </p:sp>
      <p:sp>
        <p:nvSpPr>
          <p:cNvPr id="3" name="Content Placeholder 2"/>
          <p:cNvSpPr>
            <a:spLocks noGrp="1"/>
          </p:cNvSpPr>
          <p:nvPr>
            <p:ph idx="1"/>
          </p:nvPr>
        </p:nvSpPr>
        <p:spPr/>
        <p:txBody>
          <a:bodyPr/>
          <a:lstStyle/>
          <a:p>
            <a:r>
              <a:rPr lang="en-US" sz="2400" b="1" dirty="0"/>
              <a:t>The following are essential attributes that make somebody </a:t>
            </a:r>
            <a:br>
              <a:rPr lang="en-US" sz="2400" b="1" dirty="0"/>
            </a:br>
            <a:r>
              <a:rPr lang="en-US" sz="2400" b="1" dirty="0"/>
              <a:t>suitable for appointment to a TA or DTA (Deputy Technical Advisor) position:</a:t>
            </a:r>
          </a:p>
          <a:p>
            <a:pPr lvl="1"/>
            <a:r>
              <a:rPr lang="en-US" sz="2000" dirty="0"/>
              <a:t>technical expertise in the subject area</a:t>
            </a:r>
          </a:p>
          <a:p>
            <a:pPr lvl="1"/>
            <a:r>
              <a:rPr lang="en-US" sz="2000" dirty="0"/>
              <a:t>knowledge of and recognition by the concerned part(s) of the U.S. industry sector</a:t>
            </a:r>
          </a:p>
          <a:p>
            <a:pPr lvl="1"/>
            <a:r>
              <a:rPr lang="en-US" sz="2000" dirty="0"/>
              <a:t>negotiating skills</a:t>
            </a:r>
          </a:p>
          <a:p>
            <a:pPr lvl="1"/>
            <a:r>
              <a:rPr lang="en-US" sz="2000" dirty="0"/>
              <a:t>financial and administrative support for travel and activities</a:t>
            </a:r>
          </a:p>
          <a:p>
            <a:pPr lvl="1"/>
            <a:r>
              <a:rPr lang="en-US" sz="2000" dirty="0" smtClean="0"/>
              <a:t>understanding </a:t>
            </a:r>
            <a:r>
              <a:rPr lang="en-US" sz="2000" dirty="0"/>
              <a:t>of the IEC standards development process</a:t>
            </a:r>
          </a:p>
          <a:p>
            <a:pPr lvl="1"/>
            <a:r>
              <a:rPr lang="en-US" sz="2000" dirty="0"/>
              <a:t>full membership in the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3940337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Advisor Responsibilities</a:t>
            </a:r>
          </a:p>
        </p:txBody>
      </p:sp>
      <p:sp>
        <p:nvSpPr>
          <p:cNvPr id="3" name="Content Placeholder 2"/>
          <p:cNvSpPr>
            <a:spLocks noGrp="1"/>
          </p:cNvSpPr>
          <p:nvPr>
            <p:ph idx="1"/>
          </p:nvPr>
        </p:nvSpPr>
        <p:spPr>
          <a:xfrm>
            <a:off x="774358" y="1299411"/>
            <a:ext cx="7661188" cy="4720798"/>
          </a:xfrm>
        </p:spPr>
        <p:txBody>
          <a:bodyPr numCol="2">
            <a:normAutofit/>
          </a:bodyPr>
          <a:lstStyle/>
          <a:p>
            <a:r>
              <a:rPr lang="en-US" sz="2000" dirty="0"/>
              <a:t>Helps to obtain nominees for U.S. Experts to participate on WGs</a:t>
            </a:r>
          </a:p>
          <a:p>
            <a:r>
              <a:rPr lang="en-US" sz="2000" dirty="0"/>
              <a:t>Arranges for existing U.S. national standards to be used as initial discussion drafts (as appropriate and with authorization)</a:t>
            </a:r>
          </a:p>
          <a:p>
            <a:r>
              <a:rPr lang="en-US" sz="2000" dirty="0"/>
              <a:t>Advocates the adoption and/or adaptation of IEC standards by U.S. standards developers, when desired by the cognizant </a:t>
            </a:r>
            <a:r>
              <a:rPr lang="en-US" sz="2000" dirty="0" smtClean="0"/>
              <a:t> industrial </a:t>
            </a:r>
            <a:r>
              <a:rPr lang="en-US" sz="2000" dirty="0"/>
              <a:t>sector </a:t>
            </a:r>
          </a:p>
          <a:p>
            <a:r>
              <a:rPr lang="en-US" sz="2000" dirty="0"/>
              <a:t>Maintains liaison with other USNC </a:t>
            </a:r>
            <a:r>
              <a:rPr lang="en-US" sz="2000" dirty="0" smtClean="0"/>
              <a:t>TAs</a:t>
            </a:r>
            <a:endParaRPr lang="en-US" sz="2000" dirty="0"/>
          </a:p>
          <a:p>
            <a:r>
              <a:rPr lang="en-US" sz="2000" dirty="0"/>
              <a:t>Anticipates future programs of </a:t>
            </a:r>
            <a:br>
              <a:rPr lang="en-US" sz="2000" dirty="0"/>
            </a:br>
            <a:r>
              <a:rPr lang="en-US" sz="2000" dirty="0" smtClean="0"/>
              <a:t>TC/SC/</a:t>
            </a:r>
            <a:r>
              <a:rPr lang="en-US" sz="2000" dirty="0" err="1" smtClean="0"/>
              <a:t>SyC</a:t>
            </a:r>
            <a:r>
              <a:rPr lang="en-US" sz="2000" dirty="0" smtClean="0"/>
              <a:t> </a:t>
            </a:r>
            <a:r>
              <a:rPr lang="en-US" sz="2000" dirty="0"/>
              <a:t>and IEC organizational changes that provide opportunities for U.S. leadership or influence</a:t>
            </a:r>
          </a:p>
          <a:p>
            <a:r>
              <a:rPr lang="en-US" sz="2000" dirty="0"/>
              <a:t>Provides for the continuity of U.S. participation and an assurance that U.S. consensus positions are developed and well represented </a:t>
            </a:r>
          </a:p>
          <a:p>
            <a:r>
              <a:rPr lang="en-US" sz="2000" dirty="0"/>
              <a:t>Informs GMs of </a:t>
            </a:r>
            <a:r>
              <a:rPr lang="en-US" sz="2000" dirty="0" smtClean="0"/>
              <a:t>TC/SC/</a:t>
            </a:r>
            <a:r>
              <a:rPr lang="en-US" sz="2000" dirty="0" err="1" smtClean="0"/>
              <a:t>SyC</a:t>
            </a:r>
            <a:r>
              <a:rPr lang="en-US" sz="2000" dirty="0" smtClean="0"/>
              <a:t> </a:t>
            </a:r>
            <a:r>
              <a:rPr lang="en-US" sz="2000" dirty="0"/>
              <a:t>work </a:t>
            </a:r>
          </a:p>
          <a:p>
            <a:pPr lvl="1"/>
            <a:r>
              <a:rPr lang="en-US" sz="1800" dirty="0"/>
              <a:t>immediately raises any topics of interest or concern</a:t>
            </a:r>
          </a:p>
          <a:p>
            <a:pPr lvl="1"/>
            <a:r>
              <a:rPr lang="en-US" sz="1800" dirty="0"/>
              <a:t>provides annual reports</a:t>
            </a:r>
          </a:p>
          <a:p>
            <a:endParaRPr lang="en-US" sz="1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251949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Chair Responsibilities</a:t>
            </a:r>
          </a:p>
        </p:txBody>
      </p:sp>
      <p:sp>
        <p:nvSpPr>
          <p:cNvPr id="3" name="Content Placeholder 2"/>
          <p:cNvSpPr>
            <a:spLocks noGrp="1"/>
          </p:cNvSpPr>
          <p:nvPr>
            <p:ph idx="1"/>
          </p:nvPr>
        </p:nvSpPr>
        <p:spPr>
          <a:xfrm>
            <a:off x="3581400" y="1600200"/>
            <a:ext cx="5105400" cy="4525963"/>
          </a:xfrm>
        </p:spPr>
        <p:txBody>
          <a:bodyPr/>
          <a:lstStyle/>
          <a:p>
            <a:r>
              <a:rPr lang="en-US" dirty="0"/>
              <a:t>The TA may serve as the </a:t>
            </a:r>
            <a:br>
              <a:rPr lang="en-US" dirty="0"/>
            </a:br>
            <a:r>
              <a:rPr lang="en-US" dirty="0"/>
              <a:t>Chair of a USNC TAG</a:t>
            </a:r>
            <a:br>
              <a:rPr lang="en-US" dirty="0"/>
            </a:br>
            <a:endParaRPr lang="en-US" dirty="0"/>
          </a:p>
          <a:p>
            <a:r>
              <a:rPr lang="en-US" dirty="0"/>
              <a:t>A </a:t>
            </a:r>
            <a:r>
              <a:rPr lang="en-US" dirty="0" smtClean="0"/>
              <a:t>separate Chair </a:t>
            </a:r>
            <a:r>
              <a:rPr lang="en-US" dirty="0"/>
              <a:t>may also be </a:t>
            </a:r>
            <a:r>
              <a:rPr lang="en-US" dirty="0" smtClean="0"/>
              <a:t>appointed</a:t>
            </a:r>
            <a:r>
              <a:rPr lang="en-US" dirty="0" smtClean="0"/>
              <a:t> </a:t>
            </a:r>
            <a:r>
              <a:rPr lang="en-US" dirty="0"/>
              <a:t>by the TA from the individual members of the TAG, subject to approval by a majority vote of the TAG</a:t>
            </a:r>
          </a:p>
          <a:p>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34</a:t>
            </a:fld>
            <a:endParaRPr lang="en-US" altLang="en-US" dirty="0"/>
          </a:p>
        </p:txBody>
      </p:sp>
      <p:pic>
        <p:nvPicPr>
          <p:cNvPr id="5" name="Picture 4" descr="Funzioni strumentali al piano dell'offerta formativa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 y="2286000"/>
            <a:ext cx="2580500" cy="2024358"/>
          </a:xfrm>
          <a:prstGeom prst="rect">
            <a:avLst/>
          </a:prstGeom>
        </p:spPr>
      </p:pic>
    </p:spTree>
    <p:extLst>
      <p:ext uri="{BB962C8B-B14F-4D97-AF65-F5344CB8AC3E}">
        <p14:creationId xmlns:p14="http://schemas.microsoft.com/office/powerpoint/2010/main" val="3198951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Deputy Technical Advisor (DTA)</a:t>
            </a:r>
          </a:p>
        </p:txBody>
      </p:sp>
      <p:sp>
        <p:nvSpPr>
          <p:cNvPr id="3" name="Content Placeholder 2"/>
          <p:cNvSpPr>
            <a:spLocks noGrp="1"/>
          </p:cNvSpPr>
          <p:nvPr>
            <p:ph idx="1"/>
          </p:nvPr>
        </p:nvSpPr>
        <p:spPr>
          <a:xfrm>
            <a:off x="774358" y="1251284"/>
            <a:ext cx="7661188" cy="4768925"/>
          </a:xfrm>
        </p:spPr>
        <p:txBody>
          <a:bodyPr/>
          <a:lstStyle/>
          <a:p>
            <a:r>
              <a:rPr lang="en-US" b="1" dirty="0"/>
              <a:t>Upon recommendation of the USNC </a:t>
            </a:r>
            <a:r>
              <a:rPr lang="en-US" b="1" dirty="0" smtClean="0"/>
              <a:t>TAG or TA, one </a:t>
            </a:r>
            <a:r>
              <a:rPr lang="en-US" b="1" dirty="0"/>
              <a:t>or more Deputy Technical Advisors (DTA) may </a:t>
            </a:r>
            <a:br>
              <a:rPr lang="en-US" b="1" dirty="0"/>
            </a:br>
            <a:r>
              <a:rPr lang="en-US" b="1" dirty="0"/>
              <a:t>be appointed by the USNC TMC </a:t>
            </a:r>
            <a:r>
              <a:rPr lang="en-US" dirty="0" smtClean="0"/>
              <a:t> </a:t>
            </a:r>
            <a:endParaRPr lang="en-US" dirty="0"/>
          </a:p>
          <a:p>
            <a:pPr lvl="1"/>
            <a:r>
              <a:rPr lang="en-US" dirty="0" smtClean="0"/>
              <a:t>Works </a:t>
            </a:r>
            <a:r>
              <a:rPr lang="en-US" dirty="0"/>
              <a:t>in concurrence with the TA / TAG </a:t>
            </a:r>
            <a:r>
              <a:rPr lang="en-US" dirty="0" smtClean="0"/>
              <a:t>Administration</a:t>
            </a:r>
          </a:p>
          <a:p>
            <a:pPr lvl="1"/>
            <a:r>
              <a:rPr lang="en-US" dirty="0" smtClean="0"/>
              <a:t>Term </a:t>
            </a:r>
            <a:r>
              <a:rPr lang="en-US" dirty="0"/>
              <a:t>of office concurrent with TA</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35</a:t>
            </a:fld>
            <a:endParaRPr lang="en-US" altLang="en-US" dirty="0"/>
          </a:p>
        </p:txBody>
      </p:sp>
      <p:pic>
        <p:nvPicPr>
          <p:cNvPr id="5" name="Picture 4" descr="BIG IMAGE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191000"/>
            <a:ext cx="1328092" cy="1295400"/>
          </a:xfrm>
          <a:prstGeom prst="rect">
            <a:avLst/>
          </a:prstGeom>
        </p:spPr>
      </p:pic>
    </p:spTree>
    <p:extLst>
      <p:ext uri="{BB962C8B-B14F-4D97-AF65-F5344CB8AC3E}">
        <p14:creationId xmlns:p14="http://schemas.microsoft.com/office/powerpoint/2010/main" val="378149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Administrator</a:t>
            </a:r>
          </a:p>
        </p:txBody>
      </p:sp>
      <p:sp>
        <p:nvSpPr>
          <p:cNvPr id="3" name="Content Placeholder 2"/>
          <p:cNvSpPr>
            <a:spLocks noGrp="1"/>
          </p:cNvSpPr>
          <p:nvPr>
            <p:ph idx="1"/>
          </p:nvPr>
        </p:nvSpPr>
        <p:spPr>
          <a:xfrm>
            <a:off x="3773905" y="1600200"/>
            <a:ext cx="5105400" cy="4525963"/>
          </a:xfrm>
        </p:spPr>
        <p:txBody>
          <a:bodyPr/>
          <a:lstStyle/>
          <a:p>
            <a:r>
              <a:rPr lang="en-US" sz="2000" dirty="0"/>
              <a:t>Organization that is assigned by the Technical Management Committee to provide administrative support for a TAG for a 4 year period.</a:t>
            </a:r>
          </a:p>
          <a:p>
            <a:r>
              <a:rPr lang="en-US" sz="2000" dirty="0"/>
              <a:t>The TAG Administrator shall appoint a TAG Secretary, an individual who is responsible for the day-to-day administration of the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36</a:t>
            </a:fld>
            <a:endParaRPr lang="en-US" altLang="en-US" dirty="0"/>
          </a:p>
        </p:txBody>
      </p:sp>
      <p:pic>
        <p:nvPicPr>
          <p:cNvPr id="5" name="Picture 4" descr="Invest It Wisely | Maximizing your EV in life -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06" y="1600200"/>
            <a:ext cx="2743200" cy="2743200"/>
          </a:xfrm>
          <a:prstGeom prst="rect">
            <a:avLst/>
          </a:prstGeom>
        </p:spPr>
      </p:pic>
    </p:spTree>
    <p:extLst>
      <p:ext uri="{BB962C8B-B14F-4D97-AF65-F5344CB8AC3E}">
        <p14:creationId xmlns:p14="http://schemas.microsoft.com/office/powerpoint/2010/main" val="180569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informatics - Regional Health Inform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62200"/>
            <a:ext cx="3215532" cy="2133600"/>
          </a:xfrm>
          <a:prstGeom prst="rect">
            <a:avLst/>
          </a:prstGeom>
        </p:spPr>
      </p:pic>
      <p:sp>
        <p:nvSpPr>
          <p:cNvPr id="2" name="Title 1"/>
          <p:cNvSpPr>
            <a:spLocks noGrp="1"/>
          </p:cNvSpPr>
          <p:nvPr>
            <p:ph type="title"/>
          </p:nvPr>
        </p:nvSpPr>
        <p:spPr/>
        <p:txBody>
          <a:bodyPr/>
          <a:lstStyle/>
          <a:p>
            <a:r>
              <a:rPr lang="en-US" dirty="0"/>
              <a:t>TAG Secretary</a:t>
            </a:r>
          </a:p>
        </p:txBody>
      </p:sp>
      <p:sp>
        <p:nvSpPr>
          <p:cNvPr id="3" name="Content Placeholder 2"/>
          <p:cNvSpPr>
            <a:spLocks noGrp="1"/>
          </p:cNvSpPr>
          <p:nvPr>
            <p:ph idx="1"/>
          </p:nvPr>
        </p:nvSpPr>
        <p:spPr>
          <a:xfrm>
            <a:off x="774358" y="1359568"/>
            <a:ext cx="4800600" cy="4525963"/>
          </a:xfrm>
        </p:spPr>
        <p:txBody>
          <a:bodyPr/>
          <a:lstStyle/>
          <a:p>
            <a:r>
              <a:rPr lang="en-US" dirty="0"/>
              <a:t>Individual who is assigned by a TAG Administrator to provide day-to-day administrative support for a TAG.</a:t>
            </a:r>
          </a:p>
          <a:p>
            <a:r>
              <a:rPr lang="en-US" dirty="0"/>
              <a:t>Neither the TAG Administrator nor the TAG Secretary has veto power over the decisions of the TAG.</a:t>
            </a:r>
          </a:p>
          <a:p>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06008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Secretary Responsibilities</a:t>
            </a:r>
          </a:p>
        </p:txBody>
      </p:sp>
      <p:sp>
        <p:nvSpPr>
          <p:cNvPr id="3" name="Content Placeholder 2"/>
          <p:cNvSpPr>
            <a:spLocks noGrp="1"/>
          </p:cNvSpPr>
          <p:nvPr>
            <p:ph idx="1"/>
          </p:nvPr>
        </p:nvSpPr>
        <p:spPr>
          <a:xfrm>
            <a:off x="774358" y="1267326"/>
            <a:ext cx="7661188" cy="4752883"/>
          </a:xfrm>
        </p:spPr>
        <p:txBody>
          <a:bodyPr/>
          <a:lstStyle/>
          <a:p>
            <a:r>
              <a:rPr lang="en-US" sz="2400" b="1" dirty="0"/>
              <a:t>Supports Technical Advisor (TA) in management of TAG with </a:t>
            </a:r>
            <a:r>
              <a:rPr lang="en-US" sz="2400" b="1" dirty="0" smtClean="0"/>
              <a:t>TAG </a:t>
            </a:r>
            <a:r>
              <a:rPr lang="en-US" sz="2400" b="1" dirty="0"/>
              <a:t>meetings, document management and distribution, records, rosters, minutes and voting results</a:t>
            </a:r>
          </a:p>
          <a:p>
            <a:pPr lvl="1"/>
            <a:r>
              <a:rPr lang="en-US" sz="2000" dirty="0"/>
              <a:t>Supports the TA in organizing and maintaining the TAG</a:t>
            </a:r>
          </a:p>
          <a:p>
            <a:pPr lvl="1"/>
            <a:r>
              <a:rPr lang="en-US" sz="2000" dirty="0"/>
              <a:t>Provides for administrative services, including arrangements for TAG meetings, document distribution and record keeping, preparations of minutes and voting results, etc.</a:t>
            </a:r>
          </a:p>
          <a:p>
            <a:pPr lvl="1"/>
            <a:r>
              <a:rPr lang="en-US" sz="2000" dirty="0"/>
              <a:t>Transmits U.S. positions on relevant IEC </a:t>
            </a:r>
            <a:r>
              <a:rPr lang="en-US" sz="2000" dirty="0" smtClean="0"/>
              <a:t>TC/SC/</a:t>
            </a:r>
            <a:r>
              <a:rPr lang="en-US" sz="2000" dirty="0" err="1" smtClean="0"/>
              <a:t>SyC</a:t>
            </a:r>
            <a:r>
              <a:rPr lang="en-US" sz="2000" dirty="0" smtClean="0"/>
              <a:t> </a:t>
            </a:r>
            <a:r>
              <a:rPr lang="en-US" sz="2000" dirty="0"/>
              <a:t>issues and votes to the USNC Office</a:t>
            </a:r>
          </a:p>
          <a:p>
            <a:pPr lvl="1"/>
            <a:r>
              <a:rPr lang="en-US" sz="2000" dirty="0"/>
              <a:t>Works to maintain the viability of the USNC TAG Participation Fee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1562977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 y="2707640"/>
            <a:ext cx="2704723" cy="1655618"/>
          </a:xfrm>
          <a:prstGeom prst="rect">
            <a:avLst/>
          </a:prstGeom>
        </p:spPr>
      </p:pic>
      <p:sp>
        <p:nvSpPr>
          <p:cNvPr id="2" name="Title 1"/>
          <p:cNvSpPr>
            <a:spLocks noGrp="1"/>
          </p:cNvSpPr>
          <p:nvPr>
            <p:ph type="title"/>
          </p:nvPr>
        </p:nvSpPr>
        <p:spPr/>
        <p:txBody>
          <a:bodyPr/>
          <a:lstStyle/>
          <a:p>
            <a:r>
              <a:rPr lang="en-US" dirty="0"/>
              <a:t>TAG Members</a:t>
            </a:r>
          </a:p>
        </p:txBody>
      </p:sp>
      <p:sp>
        <p:nvSpPr>
          <p:cNvPr id="3" name="Content Placeholder 2"/>
          <p:cNvSpPr>
            <a:spLocks noGrp="1"/>
          </p:cNvSpPr>
          <p:nvPr>
            <p:ph idx="1"/>
          </p:nvPr>
        </p:nvSpPr>
        <p:spPr>
          <a:xfrm>
            <a:off x="2514600" y="1331496"/>
            <a:ext cx="6172200" cy="4794668"/>
          </a:xfrm>
        </p:spPr>
        <p:txBody>
          <a:bodyPr/>
          <a:lstStyle/>
          <a:p>
            <a:r>
              <a:rPr lang="en-US" sz="2400" b="1" dirty="0"/>
              <a:t>Any U. S. national interested parties directly</a:t>
            </a:r>
            <a:br>
              <a:rPr lang="en-US" sz="2400" b="1" dirty="0"/>
            </a:br>
            <a:r>
              <a:rPr lang="en-US" sz="2400" b="1" dirty="0"/>
              <a:t>and materially affected by the work of the </a:t>
            </a:r>
            <a:r>
              <a:rPr lang="en-US" sz="2400" b="1" dirty="0" smtClean="0"/>
              <a:t>TC/SC/</a:t>
            </a:r>
            <a:r>
              <a:rPr lang="en-US" sz="2400" b="1" dirty="0" err="1" smtClean="0"/>
              <a:t>SyC</a:t>
            </a:r>
            <a:r>
              <a:rPr lang="en-US" sz="2400" b="1" dirty="0" smtClean="0"/>
              <a:t> </a:t>
            </a:r>
            <a:r>
              <a:rPr lang="en-US" sz="2400" b="1" dirty="0"/>
              <a:t>may participate as members of a USNC-approved TAG</a:t>
            </a:r>
          </a:p>
          <a:p>
            <a:pPr lvl="1"/>
            <a:r>
              <a:rPr lang="en-US" sz="2000" dirty="0"/>
              <a:t>The process for developing USNC positions provide an opportunity for fair and equitable participation without dominance by any single interest </a:t>
            </a:r>
          </a:p>
          <a:p>
            <a:pPr lvl="1"/>
            <a:r>
              <a:rPr lang="en-US" sz="2000" dirty="0"/>
              <a:t>At least three (3) voting members are required for viability of the TAG</a:t>
            </a:r>
          </a:p>
          <a:p>
            <a:pPr lvl="1"/>
            <a:r>
              <a:rPr lang="en-US" sz="2000" dirty="0"/>
              <a:t>An annual TAG participation fee of </a:t>
            </a:r>
            <a:r>
              <a:rPr lang="en-US" sz="2000" dirty="0" smtClean="0"/>
              <a:t>$</a:t>
            </a:r>
            <a:r>
              <a:rPr lang="en-US" sz="2000" dirty="0" smtClean="0"/>
              <a:t>310</a:t>
            </a:r>
            <a:r>
              <a:rPr lang="en-US" sz="2000" dirty="0" smtClean="0"/>
              <a:t> </a:t>
            </a:r>
            <a:r>
              <a:rPr lang="en-US" sz="2000" dirty="0"/>
              <a:t>is required</a:t>
            </a:r>
          </a:p>
          <a:p>
            <a:pPr lvl="1"/>
            <a:r>
              <a:rPr lang="en-US" sz="2000" dirty="0"/>
              <a:t>All appointed USNC Experts are considered participating members of their related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402896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12209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 PT or MT Experts Responsibilities</a:t>
            </a:r>
          </a:p>
        </p:txBody>
      </p:sp>
      <p:sp>
        <p:nvSpPr>
          <p:cNvPr id="3" name="Content Placeholder 2"/>
          <p:cNvSpPr>
            <a:spLocks noGrp="1"/>
          </p:cNvSpPr>
          <p:nvPr>
            <p:ph idx="1"/>
          </p:nvPr>
        </p:nvSpPr>
        <p:spPr/>
        <p:txBody>
          <a:bodyPr>
            <a:normAutofit lnSpcReduction="10000"/>
          </a:bodyPr>
          <a:lstStyle/>
          <a:p>
            <a:r>
              <a:rPr lang="en-US" sz="2600" dirty="0">
                <a:solidFill>
                  <a:schemeClr val="tx1"/>
                </a:solidFill>
              </a:rPr>
              <a:t>Working Group (WG), Project Team (PT) or Maintenance Team (MT) experts are individual subject matter experts who are encouraged to promote the position of their respective national committees within the discussions of an IEC group</a:t>
            </a:r>
          </a:p>
          <a:p>
            <a:pPr lvl="1"/>
            <a:r>
              <a:rPr lang="en-US" sz="2200" dirty="0">
                <a:solidFill>
                  <a:schemeClr val="tx1"/>
                </a:solidFill>
              </a:rPr>
              <a:t>U.S. experts are appointed for their individual expertise, not as representatives of USNC positions</a:t>
            </a:r>
          </a:p>
          <a:p>
            <a:pPr lvl="1"/>
            <a:r>
              <a:rPr lang="en-US" sz="2200" dirty="0">
                <a:solidFill>
                  <a:schemeClr val="tx1"/>
                </a:solidFill>
              </a:rPr>
              <a:t>These experts are encouraged, however, to work closely with the related USNC TAGs so that consistent positions will be taken when official voting is required</a:t>
            </a:r>
          </a:p>
          <a:p>
            <a:r>
              <a:rPr lang="en-US" sz="2600" dirty="0">
                <a:solidFill>
                  <a:schemeClr val="tx1"/>
                </a:solidFill>
              </a:rPr>
              <a:t>Delegates differ from experts in that they are appointed, official representatives </a:t>
            </a:r>
            <a:br>
              <a:rPr lang="en-US" sz="2600" dirty="0">
                <a:solidFill>
                  <a:schemeClr val="tx1"/>
                </a:solidFill>
              </a:rPr>
            </a:br>
            <a:r>
              <a:rPr lang="en-US" sz="2600" dirty="0">
                <a:solidFill>
                  <a:schemeClr val="tx1"/>
                </a:solidFill>
              </a:rPr>
              <a:t>of the USNC attending plenary meetings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8654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38472" y="4783761"/>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4" cstate="print">
            <a:extLst>
              <a:ext uri="{28A0092B-C50C-407E-A947-70E740481C1C}">
                <a14:useLocalDpi xmlns:a14="http://schemas.microsoft.com/office/drawing/2010/main" val="0"/>
              </a:ext>
            </a:extLst>
          </a:blip>
          <a:srcRect l="3259" t="327" r="6863" b="-1126"/>
          <a:stretch/>
        </p:blipFill>
        <p:spPr bwMode="auto">
          <a:xfrm>
            <a:off x="339616" y="4518875"/>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299" y="171450"/>
            <a:ext cx="842411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Roles &amp; Responsibilities</a:t>
            </a:r>
          </a:p>
        </p:txBody>
      </p:sp>
      <p:sp>
        <p:nvSpPr>
          <p:cNvPr id="2" name="TextBox 1"/>
          <p:cNvSpPr txBox="1"/>
          <p:nvPr/>
        </p:nvSpPr>
        <p:spPr>
          <a:xfrm>
            <a:off x="4523874" y="1336709"/>
            <a:ext cx="4042610" cy="1677382"/>
          </a:xfrm>
          <a:prstGeom prst="rect">
            <a:avLst/>
          </a:prstGeom>
          <a:noFill/>
        </p:spPr>
        <p:txBody>
          <a:bodyPr wrap="square" rtlCol="0">
            <a:spAutoFit/>
          </a:bodyPr>
          <a:lstStyle/>
          <a:p>
            <a:pPr>
              <a:spcAft>
                <a:spcPts val="600"/>
              </a:spcAft>
            </a:pPr>
            <a:r>
              <a:rPr lang="en-US" sz="1400" dirty="0"/>
              <a:t>Tony is the USNC General Secretary and Head of Department for the USNC team. He works closely with the USNC Officers, USNC Council, and IEC Central Office, as well as spearheads all outreach to USNC’s international counterparts.</a:t>
            </a:r>
          </a:p>
          <a:p>
            <a:pPr>
              <a:spcAft>
                <a:spcPts val="600"/>
              </a:spcAft>
            </a:pPr>
            <a:endParaRPr lang="en-US" sz="2800" dirty="0">
              <a:ea typeface="Roboto Light" panose="02000000000000000000" pitchFamily="2" charset="0"/>
            </a:endParaRPr>
          </a:p>
        </p:txBody>
      </p:sp>
      <p:sp>
        <p:nvSpPr>
          <p:cNvPr id="17" name="TextBox 16"/>
          <p:cNvSpPr txBox="1"/>
          <p:nvPr/>
        </p:nvSpPr>
        <p:spPr>
          <a:xfrm>
            <a:off x="4523873" y="2767269"/>
            <a:ext cx="4203031" cy="2031325"/>
          </a:xfrm>
          <a:prstGeom prst="rect">
            <a:avLst/>
          </a:prstGeom>
          <a:noFill/>
        </p:spPr>
        <p:txBody>
          <a:bodyPr wrap="square" rtlCol="0">
            <a:spAutoFit/>
          </a:bodyPr>
          <a:lstStyle/>
          <a:p>
            <a:r>
              <a:rPr lang="en-US" sz="1400" dirty="0"/>
              <a:t>Ade is the primary administrator for all technical standards activities under the TMC and SMB, including all TAGs. She supports the USNC R&amp;P Committee, 2022 IEC GM Planning Committee, YEP Committee, and TMC SCOOP. Ade also temporarily supports the USNC Nominations Committee and fields requests related to adoptions and copies of standards.  </a:t>
            </a:r>
          </a:p>
          <a:p>
            <a:pPr>
              <a:spcAft>
                <a:spcPts val="600"/>
              </a:spcAft>
            </a:pPr>
            <a:endParaRPr lang="en-US" sz="2800" dirty="0">
              <a:ea typeface="Roboto Light" panose="02000000000000000000" pitchFamily="2" charset="0"/>
            </a:endParaRPr>
          </a:p>
        </p:txBody>
      </p:sp>
      <p:sp>
        <p:nvSpPr>
          <p:cNvPr id="19" name="TextBox 18"/>
          <p:cNvSpPr txBox="1"/>
          <p:nvPr/>
        </p:nvSpPr>
        <p:spPr>
          <a:xfrm>
            <a:off x="4510887" y="4551772"/>
            <a:ext cx="4042610" cy="1384995"/>
          </a:xfrm>
          <a:prstGeom prst="rect">
            <a:avLst/>
          </a:prstGeom>
          <a:noFill/>
        </p:spPr>
        <p:txBody>
          <a:bodyPr wrap="square" rtlCol="0">
            <a:spAutoFit/>
          </a:bodyPr>
          <a:lstStyle/>
          <a:p>
            <a:r>
              <a:rPr lang="en-US" sz="1400" dirty="0"/>
              <a:t>Chynna is responsible for USNC budget and invoicing, TAG rosters, IEC Working Group participation, and the IEC Expert Management System. She supports the USNC Finance Committee.</a:t>
            </a:r>
          </a:p>
          <a:p>
            <a:pPr>
              <a:spcAft>
                <a:spcPts val="600"/>
              </a:spcAft>
            </a:pPr>
            <a:endParaRPr lang="en-US" sz="2800" dirty="0">
              <a:ea typeface="Roboto Light" panose="02000000000000000000" pitchFamily="2" charset="0"/>
            </a:endParaRPr>
          </a:p>
        </p:txBody>
      </p:sp>
    </p:spTree>
    <p:extLst>
      <p:ext uri="{BB962C8B-B14F-4D97-AF65-F5344CB8AC3E}">
        <p14:creationId xmlns:p14="http://schemas.microsoft.com/office/powerpoint/2010/main" val="274704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586663" y="2323373"/>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1601593" y="4330553"/>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379398" y="3758266"/>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p:cNvPicPr/>
          <p:nvPr/>
        </p:nvPicPr>
        <p:blipFill rotWithShape="1">
          <a:blip r:embed="rId4" cstate="print">
            <a:extLst>
              <a:ext uri="{28A0092B-C50C-407E-A947-70E740481C1C}">
                <a14:useLocalDpi xmlns:a14="http://schemas.microsoft.com/office/drawing/2010/main" val="0"/>
              </a:ext>
            </a:extLst>
          </a:blip>
          <a:srcRect l="5867" r="9223" b="8609"/>
          <a:stretch/>
        </p:blipFill>
        <p:spPr bwMode="auto">
          <a:xfrm>
            <a:off x="361870" y="1836204"/>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299" y="171450"/>
            <a:ext cx="842411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Roles &amp; Responsibilities</a:t>
            </a:r>
          </a:p>
        </p:txBody>
      </p:sp>
      <p:sp>
        <p:nvSpPr>
          <p:cNvPr id="15" name="TextBox 14"/>
          <p:cNvSpPr txBox="1"/>
          <p:nvPr/>
        </p:nvSpPr>
        <p:spPr>
          <a:xfrm>
            <a:off x="4523874" y="1537157"/>
            <a:ext cx="4042610" cy="1815882"/>
          </a:xfrm>
          <a:prstGeom prst="rect">
            <a:avLst/>
          </a:prstGeom>
          <a:noFill/>
        </p:spPr>
        <p:txBody>
          <a:bodyPr wrap="square" rtlCol="0">
            <a:spAutoFit/>
          </a:bodyPr>
          <a:lstStyle/>
          <a:p>
            <a:r>
              <a:rPr lang="en-US" sz="1400" dirty="0"/>
              <a:t>Megan is the primary administrator for all conformity assessment activities under the CAPCC and CAB, including USNC CA Systems. She supports the USNC Communications Committee. Megan also serves as the interim Secretary for USNC TAG to IEC/TC 106 and handles general inquiries.</a:t>
            </a:r>
          </a:p>
          <a:p>
            <a:pPr>
              <a:spcAft>
                <a:spcPts val="600"/>
              </a:spcAft>
            </a:pPr>
            <a:endParaRPr lang="en-US" sz="2800" dirty="0">
              <a:ea typeface="Roboto Light" panose="02000000000000000000" pitchFamily="2" charset="0"/>
            </a:endParaRPr>
          </a:p>
        </p:txBody>
      </p:sp>
      <p:sp>
        <p:nvSpPr>
          <p:cNvPr id="17" name="TextBox 16"/>
          <p:cNvSpPr txBox="1"/>
          <p:nvPr/>
        </p:nvSpPr>
        <p:spPr>
          <a:xfrm>
            <a:off x="4523874" y="3537129"/>
            <a:ext cx="4042610" cy="1815882"/>
          </a:xfrm>
          <a:prstGeom prst="rect">
            <a:avLst/>
          </a:prstGeom>
          <a:noFill/>
        </p:spPr>
        <p:txBody>
          <a:bodyPr wrap="square" rtlCol="0">
            <a:spAutoFit/>
          </a:bodyPr>
          <a:lstStyle/>
          <a:p>
            <a:r>
              <a:rPr lang="en-US" sz="1400" dirty="0"/>
              <a:t>Debbie facilitates all aspects of the coordination of USNC-hosted meetings and processes visa letters and delegations to meetings. She is responsible for accrediting delegations in IEC’s Meeting Registration System. Debbie also temporarily processes all IEC TC/SC/</a:t>
            </a:r>
            <a:r>
              <a:rPr lang="en-US" sz="1400" dirty="0" err="1"/>
              <a:t>SyC</a:t>
            </a:r>
            <a:r>
              <a:rPr lang="en-US" sz="1400" dirty="0"/>
              <a:t> votes.</a:t>
            </a:r>
          </a:p>
          <a:p>
            <a:pPr>
              <a:spcAft>
                <a:spcPts val="600"/>
              </a:spcAft>
            </a:pPr>
            <a:endParaRPr lang="en-US" sz="2800" dirty="0">
              <a:ea typeface="Roboto Light" panose="02000000000000000000" pitchFamily="2" charset="0"/>
            </a:endParaRPr>
          </a:p>
        </p:txBody>
      </p:sp>
    </p:spTree>
    <p:extLst>
      <p:ext uri="{BB962C8B-B14F-4D97-AF65-F5344CB8AC3E}">
        <p14:creationId xmlns:p14="http://schemas.microsoft.com/office/powerpoint/2010/main" val="1991187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68"/>
            <a:ext cx="9144000" cy="601526"/>
          </a:xfrm>
        </p:spPr>
        <p:txBody>
          <a:bodyPr>
            <a:normAutofit/>
          </a:bodyPr>
          <a:lstStyle/>
          <a:p>
            <a:pPr algn="ctr"/>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43</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a:t>Module III-B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2383849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36548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2733110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5608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Participation in USNC </a:t>
            </a:r>
            <a:r>
              <a:rPr lang="en-US" dirty="0"/>
              <a:t>Technical Activities</a:t>
            </a:r>
          </a:p>
        </p:txBody>
      </p:sp>
      <p:sp>
        <p:nvSpPr>
          <p:cNvPr id="3" name="Content Placeholder 2"/>
          <p:cNvSpPr>
            <a:spLocks noGrp="1"/>
          </p:cNvSpPr>
          <p:nvPr>
            <p:ph idx="1"/>
          </p:nvPr>
        </p:nvSpPr>
        <p:spPr>
          <a:xfrm>
            <a:off x="774358" y="1524000"/>
            <a:ext cx="7661188" cy="4496209"/>
          </a:xfrm>
        </p:spPr>
        <p:txBody>
          <a:bodyPr numCol="2">
            <a:normAutofit/>
          </a:bodyPr>
          <a:lstStyle/>
          <a:p>
            <a:r>
              <a:rPr lang="en-US" sz="2400" dirty="0"/>
              <a:t>USNC Members</a:t>
            </a:r>
          </a:p>
          <a:p>
            <a:r>
              <a:rPr lang="en-US" sz="2400" dirty="0" smtClean="0"/>
              <a:t>USNC </a:t>
            </a:r>
            <a:r>
              <a:rPr lang="en-US" sz="2400" dirty="0"/>
              <a:t>Officers</a:t>
            </a:r>
          </a:p>
          <a:p>
            <a:r>
              <a:rPr lang="en-US" sz="2400" dirty="0" smtClean="0"/>
              <a:t>USNC </a:t>
            </a:r>
            <a:r>
              <a:rPr lang="en-US" sz="2400" dirty="0"/>
              <a:t>Council Members</a:t>
            </a:r>
          </a:p>
          <a:p>
            <a:r>
              <a:rPr lang="en-US" sz="2400" dirty="0"/>
              <a:t>Conformity Assessment Policy Coordinating Committee (CAPCC)</a:t>
            </a:r>
          </a:p>
          <a:p>
            <a:pPr lvl="1"/>
            <a:r>
              <a:rPr lang="en-US" sz="2000" dirty="0"/>
              <a:t>USNC/IECEE</a:t>
            </a:r>
          </a:p>
          <a:p>
            <a:pPr lvl="1"/>
            <a:r>
              <a:rPr lang="en-US" sz="2000" dirty="0"/>
              <a:t>USNC/IECEx</a:t>
            </a:r>
          </a:p>
          <a:p>
            <a:pPr lvl="1"/>
            <a:r>
              <a:rPr lang="en-US" sz="2000" dirty="0"/>
              <a:t>USNC/IECQ</a:t>
            </a:r>
          </a:p>
          <a:p>
            <a:pPr lvl="1"/>
            <a:r>
              <a:rPr lang="en-US" sz="2000" dirty="0" smtClean="0"/>
              <a:t>USNC/IECRE</a:t>
            </a:r>
            <a:endParaRPr lang="en-US" sz="2000" dirty="0"/>
          </a:p>
          <a:p>
            <a:r>
              <a:rPr lang="en-US" sz="2400" dirty="0"/>
              <a:t>Technical Management Committee (TMC)</a:t>
            </a:r>
          </a:p>
          <a:p>
            <a:pPr lvl="1"/>
            <a:r>
              <a:rPr lang="en-US" sz="2000" dirty="0" smtClean="0"/>
              <a:t>Technical </a:t>
            </a:r>
            <a:r>
              <a:rPr lang="en-US" sz="2000" dirty="0"/>
              <a:t>Advisors</a:t>
            </a:r>
          </a:p>
          <a:p>
            <a:pPr lvl="1"/>
            <a:r>
              <a:rPr lang="en-US" sz="2000" dirty="0"/>
              <a:t>Deputy Technical Advisors</a:t>
            </a:r>
          </a:p>
          <a:p>
            <a:pPr lvl="1"/>
            <a:r>
              <a:rPr lang="en-US" sz="2000" dirty="0"/>
              <a:t>TAG Administrator</a:t>
            </a:r>
          </a:p>
          <a:p>
            <a:pPr lvl="1"/>
            <a:r>
              <a:rPr lang="en-US" sz="2000" dirty="0"/>
              <a:t>TAG Secretary</a:t>
            </a:r>
          </a:p>
          <a:p>
            <a:pPr lvl="1"/>
            <a:r>
              <a:rPr lang="en-US" sz="2000" dirty="0"/>
              <a:t>TAG Members</a:t>
            </a:r>
          </a:p>
          <a:p>
            <a:pPr lvl="1"/>
            <a:r>
              <a:rPr lang="en-US" sz="2000" dirty="0"/>
              <a:t>Experts (WG, PT, MT)</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spTree>
    <p:extLst>
      <p:ext uri="{BB962C8B-B14F-4D97-AF65-F5344CB8AC3E}">
        <p14:creationId xmlns:p14="http://schemas.microsoft.com/office/powerpoint/2010/main" val="358747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a:t>
            </a:r>
            <a:r>
              <a:rPr lang="en-US" dirty="0"/>
              <a:t>Members</a:t>
            </a:r>
          </a:p>
        </p:txBody>
      </p:sp>
      <p:sp>
        <p:nvSpPr>
          <p:cNvPr id="3" name="Content Placeholder 2"/>
          <p:cNvSpPr>
            <a:spLocks noGrp="1"/>
          </p:cNvSpPr>
          <p:nvPr>
            <p:ph idx="1"/>
          </p:nvPr>
        </p:nvSpPr>
        <p:spPr/>
        <p:txBody>
          <a:bodyPr/>
          <a:lstStyle/>
          <a:p>
            <a:r>
              <a:rPr lang="en-US" sz="2200" dirty="0"/>
              <a:t>The broad-based </a:t>
            </a:r>
            <a:r>
              <a:rPr lang="en-US" sz="2200" dirty="0" smtClean="0"/>
              <a:t>USNC </a:t>
            </a:r>
            <a:r>
              <a:rPr lang="en-US" sz="2200" dirty="0"/>
              <a:t>constituency represents the stakeholders in the U.S. electrotechnical community</a:t>
            </a:r>
          </a:p>
          <a:p>
            <a:pPr lvl="1"/>
            <a:r>
              <a:rPr lang="en-US" sz="1800" dirty="0"/>
              <a:t>The USNC/IEC includes representatives of academia, consumers, government agencies, manufacturers, professional societies, testing organizations, trade associations and more</a:t>
            </a:r>
          </a:p>
          <a:p>
            <a:r>
              <a:rPr lang="en-US" sz="2200" dirty="0"/>
              <a:t>ANSI members may </a:t>
            </a:r>
            <a:r>
              <a:rPr lang="en-US" sz="2200" dirty="0" smtClean="0"/>
              <a:t>become </a:t>
            </a:r>
            <a:r>
              <a:rPr lang="en-US" sz="2200" dirty="0"/>
              <a:t>members of the USNC upon determination of material interest, provided they are also</a:t>
            </a:r>
          </a:p>
          <a:p>
            <a:pPr lvl="1"/>
            <a:r>
              <a:rPr lang="en-US" sz="1800" dirty="0"/>
              <a:t>organizations serving as TAG Administrators and/or </a:t>
            </a:r>
            <a:r>
              <a:rPr lang="en-US" sz="1800" dirty="0" smtClean="0"/>
              <a:t>TC/SC/</a:t>
            </a:r>
            <a:r>
              <a:rPr lang="en-US" sz="1800" dirty="0" err="1" smtClean="0"/>
              <a:t>SyC</a:t>
            </a:r>
            <a:r>
              <a:rPr lang="en-US" sz="1800" dirty="0" smtClean="0"/>
              <a:t> </a:t>
            </a:r>
            <a:r>
              <a:rPr lang="en-US" sz="1800" dirty="0"/>
              <a:t>Administrative Secretariats and having paid the requisite fees.</a:t>
            </a:r>
          </a:p>
          <a:p>
            <a:pPr marL="914400" lvl="2" indent="0">
              <a:buNone/>
            </a:pPr>
            <a:r>
              <a:rPr lang="en-US" sz="1600" dirty="0"/>
              <a:t>or </a:t>
            </a:r>
          </a:p>
          <a:p>
            <a:pPr lvl="1"/>
            <a:r>
              <a:rPr lang="en-US" sz="1800" dirty="0"/>
              <a:t>entities which have expressed interest in participating in the USNC and have paid the USNC Organizational fee.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spTree>
    <p:extLst>
      <p:ext uri="{BB962C8B-B14F-4D97-AF65-F5344CB8AC3E}">
        <p14:creationId xmlns:p14="http://schemas.microsoft.com/office/powerpoint/2010/main" val="66136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ochaemprende - PromotoresG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52" y="2151569"/>
            <a:ext cx="4133850" cy="3149600"/>
          </a:xfrm>
          <a:prstGeom prst="rect">
            <a:avLst/>
          </a:prstGeom>
        </p:spPr>
      </p:pic>
      <p:sp>
        <p:nvSpPr>
          <p:cNvPr id="2" name="Title 1"/>
          <p:cNvSpPr>
            <a:spLocks noGrp="1"/>
          </p:cNvSpPr>
          <p:nvPr>
            <p:ph type="title"/>
          </p:nvPr>
        </p:nvSpPr>
        <p:spPr/>
        <p:txBody>
          <a:bodyPr/>
          <a:lstStyle/>
          <a:p>
            <a:r>
              <a:rPr lang="en-US" dirty="0" smtClean="0"/>
              <a:t>USNC Leaders</a:t>
            </a:r>
            <a:endParaRPr lang="en-US" dirty="0"/>
          </a:p>
        </p:txBody>
      </p:sp>
      <p:sp>
        <p:nvSpPr>
          <p:cNvPr id="3" name="Content Placeholder 2"/>
          <p:cNvSpPr>
            <a:spLocks noGrp="1"/>
          </p:cNvSpPr>
          <p:nvPr>
            <p:ph idx="1"/>
          </p:nvPr>
        </p:nvSpPr>
        <p:spPr>
          <a:xfrm>
            <a:off x="774358" y="1270960"/>
            <a:ext cx="5486400" cy="4874879"/>
          </a:xfrm>
        </p:spPr>
        <p:txBody>
          <a:bodyPr/>
          <a:lstStyle/>
          <a:p>
            <a:r>
              <a:rPr lang="en-US" dirty="0"/>
              <a:t>President</a:t>
            </a:r>
          </a:p>
          <a:p>
            <a:r>
              <a:rPr lang="en-US" dirty="0"/>
              <a:t>Vice President – Technical</a:t>
            </a:r>
          </a:p>
          <a:p>
            <a:r>
              <a:rPr lang="en-US" dirty="0"/>
              <a:t>Vice President – Conformity Assessment</a:t>
            </a:r>
          </a:p>
          <a:p>
            <a:r>
              <a:rPr lang="en-US" dirty="0"/>
              <a:t>Vice President – Finance</a:t>
            </a:r>
          </a:p>
          <a:p>
            <a:r>
              <a:rPr lang="en-US" dirty="0"/>
              <a:t>General Secretary</a:t>
            </a:r>
          </a:p>
          <a:p>
            <a:r>
              <a:rPr lang="en-US" dirty="0"/>
              <a:t>Past-President</a:t>
            </a:r>
          </a:p>
          <a:p>
            <a:r>
              <a:rPr lang="en-US" dirty="0"/>
              <a:t>President-Elect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279090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 President Responsibilities</a:t>
            </a:r>
          </a:p>
        </p:txBody>
      </p:sp>
      <p:sp>
        <p:nvSpPr>
          <p:cNvPr id="3" name="Content Placeholder 2"/>
          <p:cNvSpPr>
            <a:spLocks noGrp="1"/>
          </p:cNvSpPr>
          <p:nvPr>
            <p:ph idx="1"/>
          </p:nvPr>
        </p:nvSpPr>
        <p:spPr>
          <a:xfrm>
            <a:off x="774358" y="1283369"/>
            <a:ext cx="8229600" cy="4525963"/>
          </a:xfrm>
        </p:spPr>
        <p:txBody>
          <a:bodyPr numCol="2">
            <a:normAutofit fontScale="77500" lnSpcReduction="20000"/>
          </a:bodyPr>
          <a:lstStyle/>
          <a:p>
            <a:r>
              <a:rPr lang="en-US" sz="3600" b="1" dirty="0"/>
              <a:t>National</a:t>
            </a:r>
          </a:p>
          <a:p>
            <a:pPr lvl="1"/>
            <a:r>
              <a:rPr lang="en-US" sz="2300" dirty="0"/>
              <a:t>Serves as the principal representative of the USNC and chair meetings of the USNC and the USNC Council</a:t>
            </a:r>
          </a:p>
          <a:p>
            <a:pPr lvl="1"/>
            <a:r>
              <a:rPr lang="en-US" sz="2300" dirty="0"/>
              <a:t>Serves as an ex-officio member, without vote, on USNC Standing Committees</a:t>
            </a:r>
          </a:p>
          <a:p>
            <a:pPr lvl="1"/>
            <a:r>
              <a:rPr lang="en-US" sz="2300" dirty="0"/>
              <a:t>Serves as spokesperson for the USNC</a:t>
            </a:r>
          </a:p>
          <a:p>
            <a:pPr lvl="1"/>
            <a:r>
              <a:rPr lang="en-US" sz="2300" dirty="0"/>
              <a:t>Provides overall guidance and direction to the USNC General Secretary in the administration of USNC activities</a:t>
            </a:r>
          </a:p>
          <a:p>
            <a:pPr lvl="1"/>
            <a:r>
              <a:rPr lang="en-US" sz="2300" dirty="0"/>
              <a:t>Serves on the ANSI Board of Directors and Executive Committee</a:t>
            </a:r>
          </a:p>
          <a:p>
            <a:pPr marL="0" indent="0">
              <a:buNone/>
            </a:pPr>
            <a:endParaRPr lang="en-US" sz="1600" dirty="0"/>
          </a:p>
          <a:p>
            <a:r>
              <a:rPr lang="en-US" sz="3600" b="1" dirty="0"/>
              <a:t>International / Regional</a:t>
            </a:r>
          </a:p>
          <a:p>
            <a:pPr lvl="1"/>
            <a:r>
              <a:rPr lang="en-US" sz="2300" dirty="0"/>
              <a:t>Serves as primary point of contact for IEC Central Office with USNC</a:t>
            </a:r>
          </a:p>
          <a:p>
            <a:pPr lvl="1"/>
            <a:r>
              <a:rPr lang="en-US" sz="2300" dirty="0"/>
              <a:t>Serves as USNC point of contact for groups such as CENELEC, COPANT, PASC, etc.</a:t>
            </a:r>
          </a:p>
          <a:p>
            <a:pPr lvl="1"/>
            <a:r>
              <a:rPr lang="en-US" sz="2300" dirty="0"/>
              <a:t>Represents the USNC when appointed to groups such as the IEC Council Board and IEC/CENELEC Management Coordination Group</a:t>
            </a:r>
          </a:p>
          <a:p>
            <a:pPr lvl="1"/>
            <a:r>
              <a:rPr lang="en-US" sz="2300" dirty="0"/>
              <a:t>Leads the U.S. Delegation to IEC General Meetings and Council Meetings</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17984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bewil000 - cuban revolution 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919706" cy="2900185"/>
          </a:xfrm>
          <a:prstGeom prst="rect">
            <a:avLst/>
          </a:prstGeom>
        </p:spPr>
      </p:pic>
      <p:sp>
        <p:nvSpPr>
          <p:cNvPr id="2" name="Title 1"/>
          <p:cNvSpPr>
            <a:spLocks noGrp="1"/>
          </p:cNvSpPr>
          <p:nvPr>
            <p:ph type="title"/>
          </p:nvPr>
        </p:nvSpPr>
        <p:spPr/>
        <p:txBody>
          <a:bodyPr/>
          <a:lstStyle/>
          <a:p>
            <a:r>
              <a:rPr lang="en-US" dirty="0"/>
              <a:t>USNC President Term of Office </a:t>
            </a:r>
          </a:p>
        </p:txBody>
      </p:sp>
      <p:sp>
        <p:nvSpPr>
          <p:cNvPr id="3" name="Content Placeholder 2"/>
          <p:cNvSpPr>
            <a:spLocks noGrp="1"/>
          </p:cNvSpPr>
          <p:nvPr>
            <p:ph idx="1"/>
          </p:nvPr>
        </p:nvSpPr>
        <p:spPr>
          <a:xfrm>
            <a:off x="774358" y="1463388"/>
            <a:ext cx="4495800" cy="4525963"/>
          </a:xfrm>
        </p:spPr>
        <p:txBody>
          <a:bodyPr/>
          <a:lstStyle/>
          <a:p>
            <a:r>
              <a:rPr lang="en-US" b="1" dirty="0"/>
              <a:t>Elected by the USNC Council for a three (3) year term</a:t>
            </a:r>
          </a:p>
          <a:p>
            <a:pPr lvl="1"/>
            <a:r>
              <a:rPr lang="en-US" dirty="0"/>
              <a:t>One successive reelection possible</a:t>
            </a:r>
          </a:p>
          <a:p>
            <a:pPr lvl="1"/>
            <a:r>
              <a:rPr lang="en-US" dirty="0"/>
              <a:t>This may be in addition to any partial term previously served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3659309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ECC8B730-C806-49EB-B434-156519F7919E}" vid="{06F0C0F1-681C-4E91-AFAB-A1B8D4A42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4C5EA-B6E0-4045-8865-77EB5C34BF0D}"/>
</file>

<file path=customXml/itemProps2.xml><?xml version="1.0" encoding="utf-8"?>
<ds:datastoreItem xmlns:ds="http://schemas.openxmlformats.org/officeDocument/2006/customXml" ds:itemID="{A337C1D0-C9F1-49CA-8075-12F47148F6D4}"/>
</file>

<file path=customXml/itemProps3.xml><?xml version="1.0" encoding="utf-8"?>
<ds:datastoreItem xmlns:ds="http://schemas.openxmlformats.org/officeDocument/2006/customXml" ds:itemID="{64E4C5EA-B6E0-4045-8865-77EB5C34BF0D}"/>
</file>

<file path=customXml/itemProps4.xml><?xml version="1.0" encoding="utf-8"?>
<ds:datastoreItem xmlns:ds="http://schemas.openxmlformats.org/officeDocument/2006/customXml" ds:itemID="{2B36F125-F172-485F-86D5-F4D23A8B0936}"/>
</file>

<file path=docProps/app.xml><?xml version="1.0" encoding="utf-8"?>
<Properties xmlns="http://schemas.openxmlformats.org/officeDocument/2006/extended-properties" xmlns:vt="http://schemas.openxmlformats.org/officeDocument/2006/docPropsVTypes">
  <Template>USNC PP Template 2020</Template>
  <TotalTime>275</TotalTime>
  <Words>3161</Words>
  <Application>Microsoft Office PowerPoint</Application>
  <PresentationFormat>On-screen Show (4:3)</PresentationFormat>
  <Paragraphs>392</Paragraphs>
  <Slides>46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Century Gothic</vt:lpstr>
      <vt:lpstr>Roboto Light</vt:lpstr>
      <vt:lpstr>Roboto Medium</vt:lpstr>
      <vt:lpstr>Wingdings</vt:lpstr>
      <vt:lpstr>Office Theme</vt:lpstr>
      <vt:lpstr>Module III-B</vt:lpstr>
      <vt:lpstr>Module III-B: Learning Objectives</vt:lpstr>
      <vt:lpstr>Module III-B: Disclaimer</vt:lpstr>
      <vt:lpstr>Reference Materials &amp;  Source Documents</vt:lpstr>
      <vt:lpstr>Participation in USNC Technical Activities</vt:lpstr>
      <vt:lpstr>USNC Members</vt:lpstr>
      <vt:lpstr>USNC Leaders</vt:lpstr>
      <vt:lpstr>USNC President Responsibilities</vt:lpstr>
      <vt:lpstr>USNC President Term of Office </vt:lpstr>
      <vt:lpstr>Vice President – Technical Responsibilities</vt:lpstr>
      <vt:lpstr>Vice President – Conformity Assessment Responsibilities</vt:lpstr>
      <vt:lpstr>Vice President – Finance Responsibilities</vt:lpstr>
      <vt:lpstr>USNC Vice Presidents Terms of Office </vt:lpstr>
      <vt:lpstr>General Secretary Responsibilities</vt:lpstr>
      <vt:lpstr>General Secretary Term of Office</vt:lpstr>
      <vt:lpstr>Immediate Past President</vt:lpstr>
      <vt:lpstr>President Elect</vt:lpstr>
      <vt:lpstr>Members of the USNC Council</vt:lpstr>
      <vt:lpstr>USNC Council Member Responsibilities</vt:lpstr>
      <vt:lpstr>USNC Council Member Election  and Terms of Office</vt:lpstr>
      <vt:lpstr>Members of the USNC CAPCC</vt:lpstr>
      <vt:lpstr>USNC CAPCC Member Responsibilities</vt:lpstr>
      <vt:lpstr>The Four USNC CA System  Mirror Committees</vt:lpstr>
      <vt:lpstr>USNC/IECEE Certification Services</vt:lpstr>
      <vt:lpstr>USNC/IECEx Certification Services</vt:lpstr>
      <vt:lpstr>USNC/IECQ Certification Services</vt:lpstr>
      <vt:lpstr>IECRE Certification Services</vt:lpstr>
      <vt:lpstr>Technical Management  Committee (TMC)</vt:lpstr>
      <vt:lpstr>Members of the TMC Responsibilities</vt:lpstr>
      <vt:lpstr>Technical Advisory Groups (TAGs)</vt:lpstr>
      <vt:lpstr>TMC Member – Technical Advisor (TA)</vt:lpstr>
      <vt:lpstr>Technical Advisor Qualifications</vt:lpstr>
      <vt:lpstr>Technical Advisor Responsibilities</vt:lpstr>
      <vt:lpstr>TAG Chair Responsibilities</vt:lpstr>
      <vt:lpstr>Deputy Technical Advisor (DTA)</vt:lpstr>
      <vt:lpstr>TAG Administrator</vt:lpstr>
      <vt:lpstr>TAG Secretary</vt:lpstr>
      <vt:lpstr>TAG Secretary Responsibilities</vt:lpstr>
      <vt:lpstr>TAG Members</vt:lpstr>
      <vt:lpstr>WG, PT or MT Experts Responsibilities</vt:lpstr>
      <vt:lpstr>PowerPoint Presentation</vt:lpstr>
      <vt:lpstr>PowerPoint Presentation</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3B: USNC Personnel: Roles and Responsibilities</dc:title>
  <dc:creator>Megan Pahl</dc:creator>
  <cp:lastModifiedBy>Megan Pahl</cp:lastModifiedBy>
  <cp:revision>14</cp:revision>
  <dcterms:created xsi:type="dcterms:W3CDTF">2021-03-24T20:17:31Z</dcterms:created>
  <dcterms:modified xsi:type="dcterms:W3CDTF">2021-07-08T15:08:46Z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0485e0c3-1eed-4d19-b659-2d956e50489c</vt:lpwstr>
  </property>
</Properties>
</file>